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33" r:id="rId48"/>
    <p:sldId id="334" r:id="rId49"/>
    <p:sldId id="335" r:id="rId50"/>
    <p:sldId id="336" r:id="rId51"/>
    <p:sldId id="337" r:id="rId52"/>
    <p:sldId id="338" r:id="rId53"/>
    <p:sldId id="339" r:id="rId54"/>
    <p:sldId id="340" r:id="rId55"/>
    <p:sldId id="341" r:id="rId56"/>
    <p:sldId id="342" r:id="rId57"/>
    <p:sldId id="351" r:id="rId58"/>
    <p:sldId id="356" r:id="rId59"/>
    <p:sldId id="357" r:id="rId60"/>
    <p:sldId id="358" r:id="rId61"/>
    <p:sldId id="359" r:id="rId62"/>
    <p:sldId id="360" r:id="rId63"/>
    <p:sldId id="362" r:id="rId64"/>
    <p:sldId id="364" r:id="rId65"/>
    <p:sldId id="365" r:id="rId66"/>
    <p:sldId id="366" r:id="rId67"/>
    <p:sldId id="367" r:id="rId68"/>
    <p:sldId id="368" r:id="rId69"/>
    <p:sldId id="369" r:id="rId70"/>
    <p:sldId id="370" r:id="rId71"/>
    <p:sldId id="371" r:id="rId72"/>
    <p:sldId id="372" r:id="rId73"/>
    <p:sldId id="373" r:id="rId74"/>
    <p:sldId id="354" r:id="rId75"/>
    <p:sldId id="374" r:id="rId76"/>
    <p:sldId id="326" r:id="rId77"/>
    <p:sldId id="375" r:id="rId78"/>
    <p:sldId id="328" r:id="rId79"/>
    <p:sldId id="329" r:id="rId80"/>
    <p:sldId id="330" r:id="rId81"/>
    <p:sldId id="331" r:id="rId82"/>
    <p:sldId id="332" r:id="rId83"/>
    <p:sldId id="327" r:id="rId84"/>
    <p:sldId id="355" r:id="rId85"/>
    <p:sldId id="376" r:id="rId86"/>
    <p:sldId id="377" r:id="rId87"/>
    <p:sldId id="378" r:id="rId88"/>
    <p:sldId id="379" r:id="rId89"/>
    <p:sldId id="380" r:id="rId90"/>
    <p:sldId id="381" r:id="rId91"/>
    <p:sldId id="382" r:id="rId92"/>
    <p:sldId id="383" r:id="rId93"/>
    <p:sldId id="384" r:id="rId94"/>
    <p:sldId id="385" r:id="rId95"/>
    <p:sldId id="343" r:id="rId96"/>
    <p:sldId id="344" r:id="rId97"/>
    <p:sldId id="345" r:id="rId98"/>
    <p:sldId id="346" r:id="rId99"/>
    <p:sldId id="347" r:id="rId100"/>
    <p:sldId id="348" r:id="rId101"/>
    <p:sldId id="349" r:id="rId102"/>
    <p:sldId id="350" r:id="rId103"/>
    <p:sldId id="386" r:id="rId104"/>
    <p:sldId id="387" r:id="rId105"/>
    <p:sldId id="388" r:id="rId106"/>
    <p:sldId id="389" r:id="rId107"/>
    <p:sldId id="390" r:id="rId108"/>
    <p:sldId id="391" r:id="rId109"/>
    <p:sldId id="392" r:id="rId110"/>
    <p:sldId id="393" r:id="rId111"/>
    <p:sldId id="394" r:id="rId112"/>
    <p:sldId id="395" r:id="rId113"/>
    <p:sldId id="396" r:id="rId114"/>
    <p:sldId id="397" r:id="rId115"/>
    <p:sldId id="398" r:id="rId116"/>
    <p:sldId id="399" r:id="rId117"/>
    <p:sldId id="400" r:id="rId118"/>
    <p:sldId id="270" r:id="rId119"/>
    <p:sldId id="272" r:id="rId120"/>
    <p:sldId id="273" r:id="rId121"/>
    <p:sldId id="274" r:id="rId122"/>
    <p:sldId id="275" r:id="rId123"/>
    <p:sldId id="276" r:id="rId124"/>
    <p:sldId id="277" r:id="rId125"/>
    <p:sldId id="278" r:id="rId126"/>
    <p:sldId id="279" r:id="rId127"/>
    <p:sldId id="280" r:id="rId128"/>
    <p:sldId id="281" r:id="rId129"/>
    <p:sldId id="282" r:id="rId130"/>
    <p:sldId id="283" r:id="rId131"/>
    <p:sldId id="284" r:id="rId132"/>
    <p:sldId id="285" r:id="rId133"/>
    <p:sldId id="286" r:id="rId134"/>
    <p:sldId id="401" r:id="rId135"/>
    <p:sldId id="402" r:id="rId136"/>
    <p:sldId id="287" r:id="rId137"/>
    <p:sldId id="288" r:id="rId138"/>
    <p:sldId id="289" r:id="rId139"/>
    <p:sldId id="290" r:id="rId140"/>
    <p:sldId id="291" r:id="rId141"/>
    <p:sldId id="292" r:id="rId142"/>
    <p:sldId id="293" r:id="rId143"/>
    <p:sldId id="29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432ABAA-15BF-4B24-9C68-AE234F93067B}"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6FC2106-D96B-4335-82CB-0F72E4D6B13B}">
      <dgm:prSet/>
      <dgm:spPr/>
      <dgm:t>
        <a:bodyPr/>
        <a:lstStyle/>
        <a:p>
          <a:r>
            <a:rPr lang="en-SG" b="1"/>
            <a:t>Category 1 (not defined by ANSI/TIA/EIA-568-B) :</a:t>
          </a:r>
          <a:endParaRPr lang="en-US"/>
        </a:p>
      </dgm:t>
    </dgm:pt>
    <dgm:pt modelId="{064FF8AD-BE4B-47F9-B362-E3CB87831449}" type="parTrans" cxnId="{FE70989C-E752-4174-A13A-B72BBF94CE83}">
      <dgm:prSet/>
      <dgm:spPr/>
      <dgm:t>
        <a:bodyPr/>
        <a:lstStyle/>
        <a:p>
          <a:endParaRPr lang="en-US"/>
        </a:p>
      </dgm:t>
    </dgm:pt>
    <dgm:pt modelId="{A6B606DD-6652-4DB3-B141-6AE287A2CEA3}" type="sibTrans" cxnId="{FE70989C-E752-4174-A13A-B72BBF94CE83}">
      <dgm:prSet/>
      <dgm:spPr/>
      <dgm:t>
        <a:bodyPr/>
        <a:lstStyle/>
        <a:p>
          <a:endParaRPr lang="en-US"/>
        </a:p>
      </dgm:t>
    </dgm:pt>
    <dgm:pt modelId="{B8397ABA-4D14-4C92-B98F-3846C0B6CD7A}">
      <dgm:prSet/>
      <dgm:spPr/>
      <dgm:t>
        <a:bodyPr/>
        <a:lstStyle/>
        <a:p>
          <a:r>
            <a:rPr lang="en-SG"/>
            <a:t>This type of cable usually supports frequencies of less than 1MHz. </a:t>
          </a:r>
          <a:endParaRPr lang="en-US"/>
        </a:p>
      </dgm:t>
    </dgm:pt>
    <dgm:pt modelId="{48AD6A80-D001-44E9-807D-4CCD743895EE}" type="parTrans" cxnId="{C9D69E14-D805-486D-AD3E-943B974E5DAA}">
      <dgm:prSet/>
      <dgm:spPr/>
      <dgm:t>
        <a:bodyPr/>
        <a:lstStyle/>
        <a:p>
          <a:endParaRPr lang="en-US"/>
        </a:p>
      </dgm:t>
    </dgm:pt>
    <dgm:pt modelId="{67354DCF-AB69-497B-85AF-FF7B9492DED6}" type="sibTrans" cxnId="{C9D69E14-D805-486D-AD3E-943B974E5DAA}">
      <dgm:prSet/>
      <dgm:spPr/>
      <dgm:t>
        <a:bodyPr/>
        <a:lstStyle/>
        <a:p>
          <a:endParaRPr lang="en-US"/>
        </a:p>
      </dgm:t>
    </dgm:pt>
    <dgm:pt modelId="{6CB56956-AFA6-4458-8C90-33EFC100C297}">
      <dgm:prSet/>
      <dgm:spPr/>
      <dgm:t>
        <a:bodyPr/>
        <a:lstStyle/>
        <a:p>
          <a:r>
            <a:rPr lang="en-SG"/>
            <a:t>Common applications include analog voice telephone systems. </a:t>
          </a:r>
          <a:endParaRPr lang="en-US"/>
        </a:p>
      </dgm:t>
    </dgm:pt>
    <dgm:pt modelId="{0120B0F7-D148-47DE-8442-C464970312D9}" type="parTrans" cxnId="{904ADF0A-D5E6-410E-AAC5-462B63AEE53B}">
      <dgm:prSet/>
      <dgm:spPr/>
      <dgm:t>
        <a:bodyPr/>
        <a:lstStyle/>
        <a:p>
          <a:endParaRPr lang="en-US"/>
        </a:p>
      </dgm:t>
    </dgm:pt>
    <dgm:pt modelId="{50F65DFE-B772-46F7-9D80-C73AB88F2F2D}" type="sibTrans" cxnId="{904ADF0A-D5E6-410E-AAC5-462B63AEE53B}">
      <dgm:prSet/>
      <dgm:spPr/>
      <dgm:t>
        <a:bodyPr/>
        <a:lstStyle/>
        <a:p>
          <a:endParaRPr lang="en-US"/>
        </a:p>
      </dgm:t>
    </dgm:pt>
    <dgm:pt modelId="{CB56D5AE-7F5F-4F7A-92FD-6BC242696A0B}">
      <dgm:prSet/>
      <dgm:spPr/>
      <dgm:t>
        <a:bodyPr/>
        <a:lstStyle/>
        <a:p>
          <a:r>
            <a:rPr lang="en-SG"/>
            <a:t>It never existed in any version of the 568 Standard. </a:t>
          </a:r>
          <a:endParaRPr lang="en-US"/>
        </a:p>
      </dgm:t>
    </dgm:pt>
    <dgm:pt modelId="{D2F662DD-D999-481A-9DAB-2B61550399FB}" type="parTrans" cxnId="{0229F7C3-F245-4545-B46F-D4631536F672}">
      <dgm:prSet/>
      <dgm:spPr/>
      <dgm:t>
        <a:bodyPr/>
        <a:lstStyle/>
        <a:p>
          <a:endParaRPr lang="en-US"/>
        </a:p>
      </dgm:t>
    </dgm:pt>
    <dgm:pt modelId="{7081E473-2851-43CA-B9D9-FAB9F681247C}" type="sibTrans" cxnId="{0229F7C3-F245-4545-B46F-D4631536F672}">
      <dgm:prSet/>
      <dgm:spPr/>
      <dgm:t>
        <a:bodyPr/>
        <a:lstStyle/>
        <a:p>
          <a:endParaRPr lang="en-US"/>
        </a:p>
      </dgm:t>
    </dgm:pt>
    <dgm:pt modelId="{95FE5DDC-B38A-4230-A093-DAE6B2147AA8}">
      <dgm:prSet/>
      <dgm:spPr/>
      <dgm:t>
        <a:bodyPr/>
        <a:lstStyle/>
        <a:p>
          <a:r>
            <a:rPr lang="en-SG" b="1"/>
            <a:t>Category 2 (not defined by ANSI/TIA/EIA-568-B): </a:t>
          </a:r>
          <a:endParaRPr lang="en-US"/>
        </a:p>
      </dgm:t>
    </dgm:pt>
    <dgm:pt modelId="{8305CD31-FD6F-4A84-BED6-5C9A27D61025}" type="parTrans" cxnId="{BFE56E1F-80EE-4249-8966-17524680B110}">
      <dgm:prSet/>
      <dgm:spPr/>
      <dgm:t>
        <a:bodyPr/>
        <a:lstStyle/>
        <a:p>
          <a:endParaRPr lang="en-US"/>
        </a:p>
      </dgm:t>
    </dgm:pt>
    <dgm:pt modelId="{B7208A99-1E8F-4429-BC02-8640B264FABF}" type="sibTrans" cxnId="{BFE56E1F-80EE-4249-8966-17524680B110}">
      <dgm:prSet/>
      <dgm:spPr/>
      <dgm:t>
        <a:bodyPr/>
        <a:lstStyle/>
        <a:p>
          <a:endParaRPr lang="en-US"/>
        </a:p>
      </dgm:t>
    </dgm:pt>
    <dgm:pt modelId="{4E533DF8-F75D-49C6-88EC-9E6AE300878C}">
      <dgm:prSet/>
      <dgm:spPr/>
      <dgm:t>
        <a:bodyPr/>
        <a:lstStyle/>
        <a:p>
          <a:r>
            <a:rPr lang="en-SG"/>
            <a:t>This cable type supports frequencies of up to 4MHz.</a:t>
          </a:r>
          <a:endParaRPr lang="en-US"/>
        </a:p>
      </dgm:t>
    </dgm:pt>
    <dgm:pt modelId="{840FA035-94E3-46FF-8177-1AADC04819DF}" type="parTrans" cxnId="{96713B14-4724-4DF5-A15C-3F351823F5A1}">
      <dgm:prSet/>
      <dgm:spPr/>
      <dgm:t>
        <a:bodyPr/>
        <a:lstStyle/>
        <a:p>
          <a:endParaRPr lang="en-US"/>
        </a:p>
      </dgm:t>
    </dgm:pt>
    <dgm:pt modelId="{AD4F6FB4-BD3E-42D0-96BA-D95E6D5AAE64}" type="sibTrans" cxnId="{96713B14-4724-4DF5-A15C-3F351823F5A1}">
      <dgm:prSet/>
      <dgm:spPr/>
      <dgm:t>
        <a:bodyPr/>
        <a:lstStyle/>
        <a:p>
          <a:endParaRPr lang="en-US"/>
        </a:p>
      </dgm:t>
    </dgm:pt>
    <dgm:pt modelId="{55BA8328-DB65-496B-83B0-9EC293B9B465}">
      <dgm:prSet/>
      <dgm:spPr/>
      <dgm:t>
        <a:bodyPr/>
        <a:lstStyle/>
        <a:p>
          <a:r>
            <a:rPr lang="en-SG"/>
            <a:t>It’s not commonly installed, except in installations that use twisted-pair ArcNet and Apple LocalTalk networks.</a:t>
          </a:r>
          <a:endParaRPr lang="en-US"/>
        </a:p>
      </dgm:t>
    </dgm:pt>
    <dgm:pt modelId="{D993FD16-577F-427D-89EC-0401C9465BD1}" type="parTrans" cxnId="{2BBADEB1-95C1-4A80-BD96-E2BAF224A50F}">
      <dgm:prSet/>
      <dgm:spPr/>
      <dgm:t>
        <a:bodyPr/>
        <a:lstStyle/>
        <a:p>
          <a:endParaRPr lang="en-US"/>
        </a:p>
      </dgm:t>
    </dgm:pt>
    <dgm:pt modelId="{BB4ADB78-D501-4ACB-8500-4B50F355299D}" type="sibTrans" cxnId="{2BBADEB1-95C1-4A80-BD96-E2BAF224A50F}">
      <dgm:prSet/>
      <dgm:spPr/>
      <dgm:t>
        <a:bodyPr/>
        <a:lstStyle/>
        <a:p>
          <a:endParaRPr lang="en-US"/>
        </a:p>
      </dgm:t>
    </dgm:pt>
    <dgm:pt modelId="{D117975C-15A7-43A5-A89A-6C4EC953347D}">
      <dgm:prSet/>
      <dgm:spPr/>
      <dgm:t>
        <a:bodyPr/>
        <a:lstStyle/>
        <a:p>
          <a:r>
            <a:rPr lang="en-SG"/>
            <a:t>Its requirements are based on the original, proprietary IBM Cabling System.</a:t>
          </a:r>
          <a:endParaRPr lang="en-US"/>
        </a:p>
      </dgm:t>
    </dgm:pt>
    <dgm:pt modelId="{BB025C7F-25E6-4DD0-9A2D-52969AB88B86}" type="parTrans" cxnId="{59B5C20F-226B-4971-A1E2-1AAEFFD9E838}">
      <dgm:prSet/>
      <dgm:spPr/>
      <dgm:t>
        <a:bodyPr/>
        <a:lstStyle/>
        <a:p>
          <a:endParaRPr lang="en-US"/>
        </a:p>
      </dgm:t>
    </dgm:pt>
    <dgm:pt modelId="{0B97C63A-7809-4446-9863-5B369CE9DEE2}" type="sibTrans" cxnId="{59B5C20F-226B-4971-A1E2-1AAEFFD9E838}">
      <dgm:prSet/>
      <dgm:spPr/>
      <dgm:t>
        <a:bodyPr/>
        <a:lstStyle/>
        <a:p>
          <a:endParaRPr lang="en-US"/>
        </a:p>
      </dgm:t>
    </dgm:pt>
    <dgm:pt modelId="{4567045B-28D5-4520-83D5-ED9563177000}">
      <dgm:prSet/>
      <dgm:spPr/>
      <dgm:t>
        <a:bodyPr/>
        <a:lstStyle/>
        <a:p>
          <a:r>
            <a:rPr lang="en-SG"/>
            <a:t>It never existed in any version of the 568 Standard.</a:t>
          </a:r>
          <a:endParaRPr lang="en-US"/>
        </a:p>
      </dgm:t>
    </dgm:pt>
    <dgm:pt modelId="{BEDAC0A2-86E0-41E6-8BCE-551EA12D306B}" type="parTrans" cxnId="{B8F667B9-51D8-445F-BE76-88894895DF62}">
      <dgm:prSet/>
      <dgm:spPr/>
      <dgm:t>
        <a:bodyPr/>
        <a:lstStyle/>
        <a:p>
          <a:endParaRPr lang="en-US"/>
        </a:p>
      </dgm:t>
    </dgm:pt>
    <dgm:pt modelId="{92D97C49-E420-4B68-9CF9-E93669370884}" type="sibTrans" cxnId="{B8F667B9-51D8-445F-BE76-88894895DF62}">
      <dgm:prSet/>
      <dgm:spPr/>
      <dgm:t>
        <a:bodyPr/>
        <a:lstStyle/>
        <a:p>
          <a:endParaRPr lang="en-US"/>
        </a:p>
      </dgm:t>
    </dgm:pt>
    <dgm:pt modelId="{0935E677-444F-48B3-9577-842FD5F1B112}">
      <dgm:prSet/>
      <dgm:spPr/>
      <dgm:t>
        <a:bodyPr/>
        <a:lstStyle/>
        <a:p>
          <a:r>
            <a:rPr lang="en-SG" b="1"/>
            <a:t>Category 3 (recognized cable type in ANSI/TIA/EIA-568-B):</a:t>
          </a:r>
          <a:endParaRPr lang="en-US"/>
        </a:p>
      </dgm:t>
    </dgm:pt>
    <dgm:pt modelId="{428FAE81-5526-418D-8E19-3BBBEF846DC3}" type="parTrans" cxnId="{4ECE4B92-5F9F-4A11-B24F-302279647FAD}">
      <dgm:prSet/>
      <dgm:spPr/>
      <dgm:t>
        <a:bodyPr/>
        <a:lstStyle/>
        <a:p>
          <a:endParaRPr lang="en-US"/>
        </a:p>
      </dgm:t>
    </dgm:pt>
    <dgm:pt modelId="{A2248F33-9233-46FD-8F83-DE1053AA6FC2}" type="sibTrans" cxnId="{4ECE4B92-5F9F-4A11-B24F-302279647FAD}">
      <dgm:prSet/>
      <dgm:spPr/>
      <dgm:t>
        <a:bodyPr/>
        <a:lstStyle/>
        <a:p>
          <a:endParaRPr lang="en-US"/>
        </a:p>
      </dgm:t>
    </dgm:pt>
    <dgm:pt modelId="{8CB1433B-1ABF-45EB-9F0B-D85B26B08118}">
      <dgm:prSet/>
      <dgm:spPr/>
      <dgm:t>
        <a:bodyPr/>
        <a:lstStyle/>
        <a:p>
          <a:r>
            <a:rPr lang="en-SG" dirty="0"/>
            <a:t>This type of cable supports data rates up to 16MHz. </a:t>
          </a:r>
          <a:endParaRPr lang="en-US" dirty="0"/>
        </a:p>
      </dgm:t>
    </dgm:pt>
    <dgm:pt modelId="{77587D5E-1398-4A19-AA64-20FF1792EDFD}" type="parTrans" cxnId="{B60AF122-35D9-417D-9DBC-EF754E9E2D62}">
      <dgm:prSet/>
      <dgm:spPr/>
      <dgm:t>
        <a:bodyPr/>
        <a:lstStyle/>
        <a:p>
          <a:endParaRPr lang="en-US"/>
        </a:p>
      </dgm:t>
    </dgm:pt>
    <dgm:pt modelId="{2D383566-A66D-498B-9B1D-6106B0D1E4F3}" type="sibTrans" cxnId="{B60AF122-35D9-417D-9DBC-EF754E9E2D62}">
      <dgm:prSet/>
      <dgm:spPr/>
      <dgm:t>
        <a:bodyPr/>
        <a:lstStyle/>
        <a:p>
          <a:endParaRPr lang="en-US"/>
        </a:p>
      </dgm:t>
    </dgm:pt>
    <dgm:pt modelId="{B854AF0B-8C2D-4CD8-B888-C0D9F8F5E531}">
      <dgm:prSet/>
      <dgm:spPr/>
      <dgm:t>
        <a:bodyPr/>
        <a:lstStyle/>
        <a:p>
          <a:r>
            <a:rPr lang="en-SG"/>
            <a:t>This cable was the most common variety of UTP for a number of years starting in the late 1980s.</a:t>
          </a:r>
          <a:endParaRPr lang="en-US"/>
        </a:p>
      </dgm:t>
    </dgm:pt>
    <dgm:pt modelId="{BC5718CF-E020-40F8-9309-DB3096F70B80}" type="parTrans" cxnId="{F55C01E0-487D-4CB9-9418-679F6CFEEC0B}">
      <dgm:prSet/>
      <dgm:spPr/>
      <dgm:t>
        <a:bodyPr/>
        <a:lstStyle/>
        <a:p>
          <a:endParaRPr lang="en-US"/>
        </a:p>
      </dgm:t>
    </dgm:pt>
    <dgm:pt modelId="{E89C3F82-0BB3-4E20-BD51-F4F85EA8F990}" type="sibTrans" cxnId="{F55C01E0-487D-4CB9-9418-679F6CFEEC0B}">
      <dgm:prSet/>
      <dgm:spPr/>
      <dgm:t>
        <a:bodyPr/>
        <a:lstStyle/>
        <a:p>
          <a:endParaRPr lang="en-US"/>
        </a:p>
      </dgm:t>
    </dgm:pt>
    <dgm:pt modelId="{9E6ED614-C500-4028-A7FC-C9EB2A6ADB26}">
      <dgm:prSet/>
      <dgm:spPr/>
      <dgm:t>
        <a:bodyPr/>
        <a:lstStyle/>
        <a:p>
          <a:r>
            <a:rPr lang="en-SG"/>
            <a:t>Common applications include 4Mbps UTP Token Ring, 10Base-T Ethernet, 100Base-T4, and digital and analog telephone systems. </a:t>
          </a:r>
          <a:endParaRPr lang="en-US"/>
        </a:p>
      </dgm:t>
    </dgm:pt>
    <dgm:pt modelId="{35141198-4DEF-497D-B200-4907FDA429A2}" type="parTrans" cxnId="{79348BB2-1338-43C8-BE6C-8229288703F5}">
      <dgm:prSet/>
      <dgm:spPr/>
      <dgm:t>
        <a:bodyPr/>
        <a:lstStyle/>
        <a:p>
          <a:endParaRPr lang="en-US"/>
        </a:p>
      </dgm:t>
    </dgm:pt>
    <dgm:pt modelId="{65C02945-5498-4FD8-A29B-5F0964D16DC0}" type="sibTrans" cxnId="{79348BB2-1338-43C8-BE6C-8229288703F5}">
      <dgm:prSet/>
      <dgm:spPr/>
      <dgm:t>
        <a:bodyPr/>
        <a:lstStyle/>
        <a:p>
          <a:endParaRPr lang="en-US"/>
        </a:p>
      </dgm:t>
    </dgm:pt>
    <dgm:pt modelId="{B0BCB90C-9C33-4943-BFCD-DB1115ED9ACA}">
      <dgm:prSet/>
      <dgm:spPr/>
      <dgm:t>
        <a:bodyPr/>
        <a:lstStyle/>
        <a:p>
          <a:r>
            <a:rPr lang="en-SG"/>
            <a:t>Its inclusion in the 568-B Standard is for voice applications.</a:t>
          </a:r>
          <a:endParaRPr lang="en-US"/>
        </a:p>
      </dgm:t>
    </dgm:pt>
    <dgm:pt modelId="{F57FB73A-8F19-44FE-9ED2-34F59DC80E57}" type="parTrans" cxnId="{42843701-D398-46DC-815D-955103B82455}">
      <dgm:prSet/>
      <dgm:spPr/>
      <dgm:t>
        <a:bodyPr/>
        <a:lstStyle/>
        <a:p>
          <a:endParaRPr lang="en-US"/>
        </a:p>
      </dgm:t>
    </dgm:pt>
    <dgm:pt modelId="{932E149E-569C-4803-8DFE-03E4362092E0}" type="sibTrans" cxnId="{42843701-D398-46DC-815D-955103B82455}">
      <dgm:prSet/>
      <dgm:spPr/>
      <dgm:t>
        <a:bodyPr/>
        <a:lstStyle/>
        <a:p>
          <a:endParaRPr lang="en-US"/>
        </a:p>
      </dgm:t>
    </dgm:pt>
    <dgm:pt modelId="{7D498BFE-ED1C-4159-9692-C5E2798901DB}" type="pres">
      <dgm:prSet presAssocID="{8432ABAA-15BF-4B24-9C68-AE234F93067B}" presName="Name0" presStyleCnt="0">
        <dgm:presLayoutVars>
          <dgm:dir/>
          <dgm:animLvl val="lvl"/>
          <dgm:resizeHandles val="exact"/>
        </dgm:presLayoutVars>
      </dgm:prSet>
      <dgm:spPr/>
      <dgm:t>
        <a:bodyPr/>
        <a:lstStyle/>
        <a:p>
          <a:endParaRPr lang="en-US"/>
        </a:p>
      </dgm:t>
    </dgm:pt>
    <dgm:pt modelId="{05C174FC-517C-4427-B294-4118371050AB}" type="pres">
      <dgm:prSet presAssocID="{26FC2106-D96B-4335-82CB-0F72E4D6B13B}" presName="composite" presStyleCnt="0"/>
      <dgm:spPr/>
    </dgm:pt>
    <dgm:pt modelId="{6723D9BE-0211-4767-AEC4-023BD287E9C8}" type="pres">
      <dgm:prSet presAssocID="{26FC2106-D96B-4335-82CB-0F72E4D6B13B}" presName="parTx" presStyleLbl="alignNode1" presStyleIdx="0" presStyleCnt="3">
        <dgm:presLayoutVars>
          <dgm:chMax val="0"/>
          <dgm:chPref val="0"/>
          <dgm:bulletEnabled val="1"/>
        </dgm:presLayoutVars>
      </dgm:prSet>
      <dgm:spPr/>
      <dgm:t>
        <a:bodyPr/>
        <a:lstStyle/>
        <a:p>
          <a:endParaRPr lang="en-US"/>
        </a:p>
      </dgm:t>
    </dgm:pt>
    <dgm:pt modelId="{286BB5A7-ED02-48B2-A1DC-8921461D1527}" type="pres">
      <dgm:prSet presAssocID="{26FC2106-D96B-4335-82CB-0F72E4D6B13B}" presName="desTx" presStyleLbl="alignAccFollowNode1" presStyleIdx="0" presStyleCnt="3">
        <dgm:presLayoutVars>
          <dgm:bulletEnabled val="1"/>
        </dgm:presLayoutVars>
      </dgm:prSet>
      <dgm:spPr/>
      <dgm:t>
        <a:bodyPr/>
        <a:lstStyle/>
        <a:p>
          <a:endParaRPr lang="en-US"/>
        </a:p>
      </dgm:t>
    </dgm:pt>
    <dgm:pt modelId="{8D6D678D-7A2C-4FD2-9E4C-25903E49072A}" type="pres">
      <dgm:prSet presAssocID="{A6B606DD-6652-4DB3-B141-6AE287A2CEA3}" presName="space" presStyleCnt="0"/>
      <dgm:spPr/>
    </dgm:pt>
    <dgm:pt modelId="{4AFF92EF-D5A1-44D1-B265-B9BF0DEC1823}" type="pres">
      <dgm:prSet presAssocID="{95FE5DDC-B38A-4230-A093-DAE6B2147AA8}" presName="composite" presStyleCnt="0"/>
      <dgm:spPr/>
    </dgm:pt>
    <dgm:pt modelId="{B3448830-8F99-4C15-B511-5C23E459909B}" type="pres">
      <dgm:prSet presAssocID="{95FE5DDC-B38A-4230-A093-DAE6B2147AA8}" presName="parTx" presStyleLbl="alignNode1" presStyleIdx="1" presStyleCnt="3">
        <dgm:presLayoutVars>
          <dgm:chMax val="0"/>
          <dgm:chPref val="0"/>
          <dgm:bulletEnabled val="1"/>
        </dgm:presLayoutVars>
      </dgm:prSet>
      <dgm:spPr/>
      <dgm:t>
        <a:bodyPr/>
        <a:lstStyle/>
        <a:p>
          <a:endParaRPr lang="en-US"/>
        </a:p>
      </dgm:t>
    </dgm:pt>
    <dgm:pt modelId="{46FD14CB-F613-4C71-B2E4-214F1526DF96}" type="pres">
      <dgm:prSet presAssocID="{95FE5DDC-B38A-4230-A093-DAE6B2147AA8}" presName="desTx" presStyleLbl="alignAccFollowNode1" presStyleIdx="1" presStyleCnt="3">
        <dgm:presLayoutVars>
          <dgm:bulletEnabled val="1"/>
        </dgm:presLayoutVars>
      </dgm:prSet>
      <dgm:spPr/>
      <dgm:t>
        <a:bodyPr/>
        <a:lstStyle/>
        <a:p>
          <a:endParaRPr lang="en-US"/>
        </a:p>
      </dgm:t>
    </dgm:pt>
    <dgm:pt modelId="{99BD6D9E-CE15-4D02-852B-1793FC404BF6}" type="pres">
      <dgm:prSet presAssocID="{B7208A99-1E8F-4429-BC02-8640B264FABF}" presName="space" presStyleCnt="0"/>
      <dgm:spPr/>
    </dgm:pt>
    <dgm:pt modelId="{D0177522-4EC0-4BB4-8BC9-5E58E7A04D04}" type="pres">
      <dgm:prSet presAssocID="{0935E677-444F-48B3-9577-842FD5F1B112}" presName="composite" presStyleCnt="0"/>
      <dgm:spPr/>
    </dgm:pt>
    <dgm:pt modelId="{719D7CDE-7F44-4AB9-BB61-6A174796C53E}" type="pres">
      <dgm:prSet presAssocID="{0935E677-444F-48B3-9577-842FD5F1B112}" presName="parTx" presStyleLbl="alignNode1" presStyleIdx="2" presStyleCnt="3">
        <dgm:presLayoutVars>
          <dgm:chMax val="0"/>
          <dgm:chPref val="0"/>
          <dgm:bulletEnabled val="1"/>
        </dgm:presLayoutVars>
      </dgm:prSet>
      <dgm:spPr/>
      <dgm:t>
        <a:bodyPr/>
        <a:lstStyle/>
        <a:p>
          <a:endParaRPr lang="en-US"/>
        </a:p>
      </dgm:t>
    </dgm:pt>
    <dgm:pt modelId="{547D5656-9EF0-45B6-80B5-3414DD0FBC10}" type="pres">
      <dgm:prSet presAssocID="{0935E677-444F-48B3-9577-842FD5F1B112}" presName="desTx" presStyleLbl="alignAccFollowNode1" presStyleIdx="2" presStyleCnt="3">
        <dgm:presLayoutVars>
          <dgm:bulletEnabled val="1"/>
        </dgm:presLayoutVars>
      </dgm:prSet>
      <dgm:spPr/>
      <dgm:t>
        <a:bodyPr/>
        <a:lstStyle/>
        <a:p>
          <a:endParaRPr lang="en-US"/>
        </a:p>
      </dgm:t>
    </dgm:pt>
  </dgm:ptLst>
  <dgm:cxnLst>
    <dgm:cxn modelId="{27336967-29DD-4721-9DAC-37842C5CF57F}" type="presOf" srcId="{CB56D5AE-7F5F-4F7A-92FD-6BC242696A0B}" destId="{286BB5A7-ED02-48B2-A1DC-8921461D1527}" srcOrd="0" destOrd="2" presId="urn:microsoft.com/office/officeart/2005/8/layout/hList1"/>
    <dgm:cxn modelId="{59B5C20F-226B-4971-A1E2-1AAEFFD9E838}" srcId="{95FE5DDC-B38A-4230-A093-DAE6B2147AA8}" destId="{D117975C-15A7-43A5-A89A-6C4EC953347D}" srcOrd="2" destOrd="0" parTransId="{BB025C7F-25E6-4DD0-9A2D-52969AB88B86}" sibTransId="{0B97C63A-7809-4446-9863-5B369CE9DEE2}"/>
    <dgm:cxn modelId="{E8C783CC-7419-42D6-A008-3838847BDF62}" type="presOf" srcId="{55BA8328-DB65-496B-83B0-9EC293B9B465}" destId="{46FD14CB-F613-4C71-B2E4-214F1526DF96}" srcOrd="0" destOrd="1" presId="urn:microsoft.com/office/officeart/2005/8/layout/hList1"/>
    <dgm:cxn modelId="{0A79C9E1-EC6C-4FC2-9BD0-BF92C948ECBF}" type="presOf" srcId="{B854AF0B-8C2D-4CD8-B888-C0D9F8F5E531}" destId="{547D5656-9EF0-45B6-80B5-3414DD0FBC10}" srcOrd="0" destOrd="1" presId="urn:microsoft.com/office/officeart/2005/8/layout/hList1"/>
    <dgm:cxn modelId="{C9D69E14-D805-486D-AD3E-943B974E5DAA}" srcId="{26FC2106-D96B-4335-82CB-0F72E4D6B13B}" destId="{B8397ABA-4D14-4C92-B98F-3846C0B6CD7A}" srcOrd="0" destOrd="0" parTransId="{48AD6A80-D001-44E9-807D-4CCD743895EE}" sibTransId="{67354DCF-AB69-497B-85AF-FF7B9492DED6}"/>
    <dgm:cxn modelId="{96713B14-4724-4DF5-A15C-3F351823F5A1}" srcId="{95FE5DDC-B38A-4230-A093-DAE6B2147AA8}" destId="{4E533DF8-F75D-49C6-88EC-9E6AE300878C}" srcOrd="0" destOrd="0" parTransId="{840FA035-94E3-46FF-8177-1AADC04819DF}" sibTransId="{AD4F6FB4-BD3E-42D0-96BA-D95E6D5AAE64}"/>
    <dgm:cxn modelId="{AD7B00C8-593C-488F-B99C-B700F66BEEB4}" type="presOf" srcId="{B0BCB90C-9C33-4943-BFCD-DB1115ED9ACA}" destId="{547D5656-9EF0-45B6-80B5-3414DD0FBC10}" srcOrd="0" destOrd="3" presId="urn:microsoft.com/office/officeart/2005/8/layout/hList1"/>
    <dgm:cxn modelId="{0416DA10-B4AE-48BA-8F8B-05287B6F35E2}" type="presOf" srcId="{D117975C-15A7-43A5-A89A-6C4EC953347D}" destId="{46FD14CB-F613-4C71-B2E4-214F1526DF96}" srcOrd="0" destOrd="2" presId="urn:microsoft.com/office/officeart/2005/8/layout/hList1"/>
    <dgm:cxn modelId="{59027CB7-FC84-4B06-900D-0D758FDABD12}" type="presOf" srcId="{B8397ABA-4D14-4C92-B98F-3846C0B6CD7A}" destId="{286BB5A7-ED02-48B2-A1DC-8921461D1527}" srcOrd="0" destOrd="0" presId="urn:microsoft.com/office/officeart/2005/8/layout/hList1"/>
    <dgm:cxn modelId="{FE70989C-E752-4174-A13A-B72BBF94CE83}" srcId="{8432ABAA-15BF-4B24-9C68-AE234F93067B}" destId="{26FC2106-D96B-4335-82CB-0F72E4D6B13B}" srcOrd="0" destOrd="0" parTransId="{064FF8AD-BE4B-47F9-B362-E3CB87831449}" sibTransId="{A6B606DD-6652-4DB3-B141-6AE287A2CEA3}"/>
    <dgm:cxn modelId="{64013884-A111-4109-85BF-C5BCD3747B7D}" type="presOf" srcId="{4567045B-28D5-4520-83D5-ED9563177000}" destId="{46FD14CB-F613-4C71-B2E4-214F1526DF96}" srcOrd="0" destOrd="3" presId="urn:microsoft.com/office/officeart/2005/8/layout/hList1"/>
    <dgm:cxn modelId="{B60AF122-35D9-417D-9DBC-EF754E9E2D62}" srcId="{0935E677-444F-48B3-9577-842FD5F1B112}" destId="{8CB1433B-1ABF-45EB-9F0B-D85B26B08118}" srcOrd="0" destOrd="0" parTransId="{77587D5E-1398-4A19-AA64-20FF1792EDFD}" sibTransId="{2D383566-A66D-498B-9B1D-6106B0D1E4F3}"/>
    <dgm:cxn modelId="{722807F8-900C-474D-80D4-5D5BFAE7B3E9}" type="presOf" srcId="{0935E677-444F-48B3-9577-842FD5F1B112}" destId="{719D7CDE-7F44-4AB9-BB61-6A174796C53E}" srcOrd="0" destOrd="0" presId="urn:microsoft.com/office/officeart/2005/8/layout/hList1"/>
    <dgm:cxn modelId="{9F03E1A6-8847-4F8F-8E54-BDF009EB0F43}" type="presOf" srcId="{8432ABAA-15BF-4B24-9C68-AE234F93067B}" destId="{7D498BFE-ED1C-4159-9692-C5E2798901DB}" srcOrd="0" destOrd="0" presId="urn:microsoft.com/office/officeart/2005/8/layout/hList1"/>
    <dgm:cxn modelId="{B8F667B9-51D8-445F-BE76-88894895DF62}" srcId="{95FE5DDC-B38A-4230-A093-DAE6B2147AA8}" destId="{4567045B-28D5-4520-83D5-ED9563177000}" srcOrd="3" destOrd="0" parTransId="{BEDAC0A2-86E0-41E6-8BCE-551EA12D306B}" sibTransId="{92D97C49-E420-4B68-9CF9-E93669370884}"/>
    <dgm:cxn modelId="{78917C66-7F6B-4F70-848A-600CA458061F}" type="presOf" srcId="{8CB1433B-1ABF-45EB-9F0B-D85B26B08118}" destId="{547D5656-9EF0-45B6-80B5-3414DD0FBC10}" srcOrd="0" destOrd="0" presId="urn:microsoft.com/office/officeart/2005/8/layout/hList1"/>
    <dgm:cxn modelId="{0229F7C3-F245-4545-B46F-D4631536F672}" srcId="{26FC2106-D96B-4335-82CB-0F72E4D6B13B}" destId="{CB56D5AE-7F5F-4F7A-92FD-6BC242696A0B}" srcOrd="2" destOrd="0" parTransId="{D2F662DD-D999-481A-9DAB-2B61550399FB}" sibTransId="{7081E473-2851-43CA-B9D9-FAB9F681247C}"/>
    <dgm:cxn modelId="{79348BB2-1338-43C8-BE6C-8229288703F5}" srcId="{0935E677-444F-48B3-9577-842FD5F1B112}" destId="{9E6ED614-C500-4028-A7FC-C9EB2A6ADB26}" srcOrd="2" destOrd="0" parTransId="{35141198-4DEF-497D-B200-4907FDA429A2}" sibTransId="{65C02945-5498-4FD8-A29B-5F0964D16DC0}"/>
    <dgm:cxn modelId="{BFE56E1F-80EE-4249-8966-17524680B110}" srcId="{8432ABAA-15BF-4B24-9C68-AE234F93067B}" destId="{95FE5DDC-B38A-4230-A093-DAE6B2147AA8}" srcOrd="1" destOrd="0" parTransId="{8305CD31-FD6F-4A84-BED6-5C9A27D61025}" sibTransId="{B7208A99-1E8F-4429-BC02-8640B264FABF}"/>
    <dgm:cxn modelId="{EEBBB1E7-3BE9-4B6B-8811-57AA92FBB9B4}" type="presOf" srcId="{26FC2106-D96B-4335-82CB-0F72E4D6B13B}" destId="{6723D9BE-0211-4767-AEC4-023BD287E9C8}" srcOrd="0" destOrd="0" presId="urn:microsoft.com/office/officeart/2005/8/layout/hList1"/>
    <dgm:cxn modelId="{C4067834-332B-41E0-A607-E1310563E96C}" type="presOf" srcId="{6CB56956-AFA6-4458-8C90-33EFC100C297}" destId="{286BB5A7-ED02-48B2-A1DC-8921461D1527}" srcOrd="0" destOrd="1" presId="urn:microsoft.com/office/officeart/2005/8/layout/hList1"/>
    <dgm:cxn modelId="{F55C01E0-487D-4CB9-9418-679F6CFEEC0B}" srcId="{0935E677-444F-48B3-9577-842FD5F1B112}" destId="{B854AF0B-8C2D-4CD8-B888-C0D9F8F5E531}" srcOrd="1" destOrd="0" parTransId="{BC5718CF-E020-40F8-9309-DB3096F70B80}" sibTransId="{E89C3F82-0BB3-4E20-BD51-F4F85EA8F990}"/>
    <dgm:cxn modelId="{42843701-D398-46DC-815D-955103B82455}" srcId="{0935E677-444F-48B3-9577-842FD5F1B112}" destId="{B0BCB90C-9C33-4943-BFCD-DB1115ED9ACA}" srcOrd="3" destOrd="0" parTransId="{F57FB73A-8F19-44FE-9ED2-34F59DC80E57}" sibTransId="{932E149E-569C-4803-8DFE-03E4362092E0}"/>
    <dgm:cxn modelId="{945696AE-BB0B-425C-A038-9188C1EFD97D}" type="presOf" srcId="{9E6ED614-C500-4028-A7FC-C9EB2A6ADB26}" destId="{547D5656-9EF0-45B6-80B5-3414DD0FBC10}" srcOrd="0" destOrd="2" presId="urn:microsoft.com/office/officeart/2005/8/layout/hList1"/>
    <dgm:cxn modelId="{4EBC2461-F144-494C-BA09-8E07C51ABEA4}" type="presOf" srcId="{95FE5DDC-B38A-4230-A093-DAE6B2147AA8}" destId="{B3448830-8F99-4C15-B511-5C23E459909B}" srcOrd="0" destOrd="0" presId="urn:microsoft.com/office/officeart/2005/8/layout/hList1"/>
    <dgm:cxn modelId="{4ECE4B92-5F9F-4A11-B24F-302279647FAD}" srcId="{8432ABAA-15BF-4B24-9C68-AE234F93067B}" destId="{0935E677-444F-48B3-9577-842FD5F1B112}" srcOrd="2" destOrd="0" parTransId="{428FAE81-5526-418D-8E19-3BBBEF846DC3}" sibTransId="{A2248F33-9233-46FD-8F83-DE1053AA6FC2}"/>
    <dgm:cxn modelId="{093AABFB-E523-422C-9A76-08F1F6B248BA}" type="presOf" srcId="{4E533DF8-F75D-49C6-88EC-9E6AE300878C}" destId="{46FD14CB-F613-4C71-B2E4-214F1526DF96}" srcOrd="0" destOrd="0" presId="urn:microsoft.com/office/officeart/2005/8/layout/hList1"/>
    <dgm:cxn modelId="{2BBADEB1-95C1-4A80-BD96-E2BAF224A50F}" srcId="{95FE5DDC-B38A-4230-A093-DAE6B2147AA8}" destId="{55BA8328-DB65-496B-83B0-9EC293B9B465}" srcOrd="1" destOrd="0" parTransId="{D993FD16-577F-427D-89EC-0401C9465BD1}" sibTransId="{BB4ADB78-D501-4ACB-8500-4B50F355299D}"/>
    <dgm:cxn modelId="{904ADF0A-D5E6-410E-AAC5-462B63AEE53B}" srcId="{26FC2106-D96B-4335-82CB-0F72E4D6B13B}" destId="{6CB56956-AFA6-4458-8C90-33EFC100C297}" srcOrd="1" destOrd="0" parTransId="{0120B0F7-D148-47DE-8442-C464970312D9}" sibTransId="{50F65DFE-B772-46F7-9D80-C73AB88F2F2D}"/>
    <dgm:cxn modelId="{31989E40-D2FF-4355-BF7F-CE9309257AF2}" type="presParOf" srcId="{7D498BFE-ED1C-4159-9692-C5E2798901DB}" destId="{05C174FC-517C-4427-B294-4118371050AB}" srcOrd="0" destOrd="0" presId="urn:microsoft.com/office/officeart/2005/8/layout/hList1"/>
    <dgm:cxn modelId="{F67B1D88-AE7B-4AEA-BFCB-11A737460EF0}" type="presParOf" srcId="{05C174FC-517C-4427-B294-4118371050AB}" destId="{6723D9BE-0211-4767-AEC4-023BD287E9C8}" srcOrd="0" destOrd="0" presId="urn:microsoft.com/office/officeart/2005/8/layout/hList1"/>
    <dgm:cxn modelId="{DD575C8E-5321-4C05-B8B1-CF56A6567F5A}" type="presParOf" srcId="{05C174FC-517C-4427-B294-4118371050AB}" destId="{286BB5A7-ED02-48B2-A1DC-8921461D1527}" srcOrd="1" destOrd="0" presId="urn:microsoft.com/office/officeart/2005/8/layout/hList1"/>
    <dgm:cxn modelId="{2058D5EF-964B-4BB3-9332-4C4D1575DAAD}" type="presParOf" srcId="{7D498BFE-ED1C-4159-9692-C5E2798901DB}" destId="{8D6D678D-7A2C-4FD2-9E4C-25903E49072A}" srcOrd="1" destOrd="0" presId="urn:microsoft.com/office/officeart/2005/8/layout/hList1"/>
    <dgm:cxn modelId="{160AB35C-BBDA-47EF-B4D9-101379604672}" type="presParOf" srcId="{7D498BFE-ED1C-4159-9692-C5E2798901DB}" destId="{4AFF92EF-D5A1-44D1-B265-B9BF0DEC1823}" srcOrd="2" destOrd="0" presId="urn:microsoft.com/office/officeart/2005/8/layout/hList1"/>
    <dgm:cxn modelId="{B1E17EA4-130E-4ABB-B87C-DE501F89D965}" type="presParOf" srcId="{4AFF92EF-D5A1-44D1-B265-B9BF0DEC1823}" destId="{B3448830-8F99-4C15-B511-5C23E459909B}" srcOrd="0" destOrd="0" presId="urn:microsoft.com/office/officeart/2005/8/layout/hList1"/>
    <dgm:cxn modelId="{2BCD457B-D15B-45E0-8432-067CEF6422EB}" type="presParOf" srcId="{4AFF92EF-D5A1-44D1-B265-B9BF0DEC1823}" destId="{46FD14CB-F613-4C71-B2E4-214F1526DF96}" srcOrd="1" destOrd="0" presId="urn:microsoft.com/office/officeart/2005/8/layout/hList1"/>
    <dgm:cxn modelId="{A64BE074-D593-4AAB-B104-0E920310BC8C}" type="presParOf" srcId="{7D498BFE-ED1C-4159-9692-C5E2798901DB}" destId="{99BD6D9E-CE15-4D02-852B-1793FC404BF6}" srcOrd="3" destOrd="0" presId="urn:microsoft.com/office/officeart/2005/8/layout/hList1"/>
    <dgm:cxn modelId="{1EA4A34D-40D0-44F8-88B4-9459C0AC7FB6}" type="presParOf" srcId="{7D498BFE-ED1C-4159-9692-C5E2798901DB}" destId="{D0177522-4EC0-4BB4-8BC9-5E58E7A04D04}" srcOrd="4" destOrd="0" presId="urn:microsoft.com/office/officeart/2005/8/layout/hList1"/>
    <dgm:cxn modelId="{ABC0C1C2-A1BF-48EA-882C-1F0A6DC71BB0}" type="presParOf" srcId="{D0177522-4EC0-4BB4-8BC9-5E58E7A04D04}" destId="{719D7CDE-7F44-4AB9-BB61-6A174796C53E}" srcOrd="0" destOrd="0" presId="urn:microsoft.com/office/officeart/2005/8/layout/hList1"/>
    <dgm:cxn modelId="{CAB746BB-9ADA-43B8-A191-BA83809E439C}" type="presParOf" srcId="{D0177522-4EC0-4BB4-8BC9-5E58E7A04D04}" destId="{547D5656-9EF0-45B6-80B5-3414DD0FBC1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80C7D-5092-4066-BA1F-0302EDFADE66}" type="doc">
      <dgm:prSet loTypeId="urn:microsoft.com/office/officeart/2018/2/layout/Icon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106EC7A-B165-4A29-905F-75291176F721}">
      <dgm:prSet/>
      <dgm:spPr/>
      <dgm:t>
        <a:bodyPr/>
        <a:lstStyle/>
        <a:p>
          <a:pPr>
            <a:lnSpc>
              <a:spcPct val="100000"/>
            </a:lnSpc>
          </a:pPr>
          <a:r>
            <a:rPr lang="en-SG"/>
            <a:t>At one time, coaxial cable was the most widely used cable type in the networking business. </a:t>
          </a:r>
          <a:endParaRPr lang="en-US"/>
        </a:p>
      </dgm:t>
    </dgm:pt>
    <dgm:pt modelId="{CA177375-2812-49FA-A327-28DE353E8C47}" type="parTrans" cxnId="{94FDE9E5-4683-4E5B-889E-A65F750FD2ED}">
      <dgm:prSet/>
      <dgm:spPr/>
      <dgm:t>
        <a:bodyPr/>
        <a:lstStyle/>
        <a:p>
          <a:endParaRPr lang="en-US"/>
        </a:p>
      </dgm:t>
    </dgm:pt>
    <dgm:pt modelId="{98B99826-012F-463A-B2C4-523FE870A935}" type="sibTrans" cxnId="{94FDE9E5-4683-4E5B-889E-A65F750FD2ED}">
      <dgm:prSet/>
      <dgm:spPr/>
      <dgm:t>
        <a:bodyPr/>
        <a:lstStyle/>
        <a:p>
          <a:endParaRPr lang="en-US"/>
        </a:p>
      </dgm:t>
    </dgm:pt>
    <dgm:pt modelId="{5DD5A9FA-F696-419F-BB95-C033F113880E}">
      <dgm:prSet/>
      <dgm:spPr/>
      <dgm:t>
        <a:bodyPr/>
        <a:lstStyle/>
        <a:p>
          <a:pPr>
            <a:lnSpc>
              <a:spcPct val="100000"/>
            </a:lnSpc>
          </a:pPr>
          <a:r>
            <a:rPr lang="en-SG"/>
            <a:t>It is still widely used for closed-circuit TV and other video distribution.</a:t>
          </a:r>
          <a:endParaRPr lang="en-US"/>
        </a:p>
      </dgm:t>
    </dgm:pt>
    <dgm:pt modelId="{8E2FDB72-5773-43FA-BD8B-9A5D78987412}" type="parTrans" cxnId="{7278874C-57DF-4622-AD40-A7279C01B629}">
      <dgm:prSet/>
      <dgm:spPr/>
      <dgm:t>
        <a:bodyPr/>
        <a:lstStyle/>
        <a:p>
          <a:endParaRPr lang="en-US"/>
        </a:p>
      </dgm:t>
    </dgm:pt>
    <dgm:pt modelId="{A697CEB4-5DBC-4371-80D8-8E99BA776250}" type="sibTrans" cxnId="{7278874C-57DF-4622-AD40-A7279C01B629}">
      <dgm:prSet/>
      <dgm:spPr/>
      <dgm:t>
        <a:bodyPr/>
        <a:lstStyle/>
        <a:p>
          <a:endParaRPr lang="en-US"/>
        </a:p>
      </dgm:t>
    </dgm:pt>
    <dgm:pt modelId="{47BCE517-1E53-47EB-97C1-647DE52779FD}">
      <dgm:prSet/>
      <dgm:spPr/>
      <dgm:t>
        <a:bodyPr/>
        <a:lstStyle/>
        <a:p>
          <a:pPr>
            <a:lnSpc>
              <a:spcPct val="100000"/>
            </a:lnSpc>
          </a:pPr>
          <a:r>
            <a:rPr lang="en-SG"/>
            <a:t>However, it is falling by the wayside in the data-networking arena.</a:t>
          </a:r>
          <a:endParaRPr lang="en-US"/>
        </a:p>
      </dgm:t>
    </dgm:pt>
    <dgm:pt modelId="{2312715D-D3B9-4556-97E1-5667ACE6F757}" type="parTrans" cxnId="{14051DCE-4279-4BFC-9FEF-2B930AE15DEB}">
      <dgm:prSet/>
      <dgm:spPr/>
      <dgm:t>
        <a:bodyPr/>
        <a:lstStyle/>
        <a:p>
          <a:endParaRPr lang="en-US"/>
        </a:p>
      </dgm:t>
    </dgm:pt>
    <dgm:pt modelId="{3B449A6F-9D27-453D-8BE4-C0A2285A3961}" type="sibTrans" cxnId="{14051DCE-4279-4BFC-9FEF-2B930AE15DEB}">
      <dgm:prSet/>
      <dgm:spPr/>
      <dgm:t>
        <a:bodyPr/>
        <a:lstStyle/>
        <a:p>
          <a:endParaRPr lang="en-US"/>
        </a:p>
      </dgm:t>
    </dgm:pt>
    <dgm:pt modelId="{F1C906A4-DFB8-4DE4-BA3B-F2ED4E1A39EB}">
      <dgm:prSet/>
      <dgm:spPr/>
      <dgm:t>
        <a:bodyPr/>
        <a:lstStyle/>
        <a:p>
          <a:pPr>
            <a:lnSpc>
              <a:spcPct val="100000"/>
            </a:lnSpc>
          </a:pPr>
          <a:r>
            <a:rPr lang="en-SG"/>
            <a:t>Coaxial (or just coax) cable is difficult to run and is generally more expensive than twisted-pair cable.</a:t>
          </a:r>
          <a:endParaRPr lang="en-US"/>
        </a:p>
      </dgm:t>
    </dgm:pt>
    <dgm:pt modelId="{B52C2B1E-7EE3-4A96-B060-8AF05A4D30DF}" type="parTrans" cxnId="{0C5C8779-B8EB-4A2B-9B92-FD6CC77F1294}">
      <dgm:prSet/>
      <dgm:spPr/>
      <dgm:t>
        <a:bodyPr/>
        <a:lstStyle/>
        <a:p>
          <a:endParaRPr lang="en-US"/>
        </a:p>
      </dgm:t>
    </dgm:pt>
    <dgm:pt modelId="{F7A8471A-ED1A-42C0-AEC6-93BAFE97456B}" type="sibTrans" cxnId="{0C5C8779-B8EB-4A2B-9B92-FD6CC77F1294}">
      <dgm:prSet/>
      <dgm:spPr/>
      <dgm:t>
        <a:bodyPr/>
        <a:lstStyle/>
        <a:p>
          <a:endParaRPr lang="en-US"/>
        </a:p>
      </dgm:t>
    </dgm:pt>
    <dgm:pt modelId="{31CD8328-2DF8-4B1C-9216-EDDEC2260A48}">
      <dgm:prSet/>
      <dgm:spPr/>
      <dgm:t>
        <a:bodyPr/>
        <a:lstStyle/>
        <a:p>
          <a:pPr>
            <a:lnSpc>
              <a:spcPct val="100000"/>
            </a:lnSpc>
          </a:pPr>
          <a:r>
            <a:rPr lang="en-SG"/>
            <a:t>In defence of coaxial cable, however, it provides a tremendous amount of bandwidth and is not as susceptible to outside interference as is UTP.</a:t>
          </a:r>
          <a:endParaRPr lang="en-US"/>
        </a:p>
      </dgm:t>
    </dgm:pt>
    <dgm:pt modelId="{9DAA5145-42ED-470A-9F49-13E48A7E3C98}" type="parTrans" cxnId="{E9EC6FF7-2E73-4768-9FC5-1012A57517FF}">
      <dgm:prSet/>
      <dgm:spPr/>
      <dgm:t>
        <a:bodyPr/>
        <a:lstStyle/>
        <a:p>
          <a:endParaRPr lang="en-US"/>
        </a:p>
      </dgm:t>
    </dgm:pt>
    <dgm:pt modelId="{50656E3F-393C-4CF8-BE59-0BDAD7AA2051}" type="sibTrans" cxnId="{E9EC6FF7-2E73-4768-9FC5-1012A57517FF}">
      <dgm:prSet/>
      <dgm:spPr/>
      <dgm:t>
        <a:bodyPr/>
        <a:lstStyle/>
        <a:p>
          <a:endParaRPr lang="en-US"/>
        </a:p>
      </dgm:t>
    </dgm:pt>
    <dgm:pt modelId="{F92B86FB-10A2-4E31-8D1D-402BC4BB2553}">
      <dgm:prSet/>
      <dgm:spPr/>
      <dgm:t>
        <a:bodyPr/>
        <a:lstStyle/>
        <a:p>
          <a:pPr>
            <a:lnSpc>
              <a:spcPct val="100000"/>
            </a:lnSpc>
          </a:pPr>
          <a:r>
            <a:rPr lang="en-SG"/>
            <a:t>Overall installation costs might also be lower than for other cable types because the connectors take less time to apply. </a:t>
          </a:r>
          <a:endParaRPr lang="en-US"/>
        </a:p>
      </dgm:t>
    </dgm:pt>
    <dgm:pt modelId="{ED07A27E-C1D8-4D16-89A5-157802225BCA}" type="parTrans" cxnId="{E0F9FED3-283B-405C-9EC2-2152397F6CF8}">
      <dgm:prSet/>
      <dgm:spPr/>
      <dgm:t>
        <a:bodyPr/>
        <a:lstStyle/>
        <a:p>
          <a:endParaRPr lang="en-US"/>
        </a:p>
      </dgm:t>
    </dgm:pt>
    <dgm:pt modelId="{6769AFDE-ACEA-4ED7-9B92-9E1C238289F9}" type="sibTrans" cxnId="{E0F9FED3-283B-405C-9EC2-2152397F6CF8}">
      <dgm:prSet/>
      <dgm:spPr/>
      <dgm:t>
        <a:bodyPr/>
        <a:lstStyle/>
        <a:p>
          <a:endParaRPr lang="en-US"/>
        </a:p>
      </dgm:t>
    </dgm:pt>
    <dgm:pt modelId="{82679FA2-888E-4C75-A044-56EE3446A560}" type="pres">
      <dgm:prSet presAssocID="{4CD80C7D-5092-4066-BA1F-0302EDFADE66}" presName="root" presStyleCnt="0">
        <dgm:presLayoutVars>
          <dgm:dir/>
          <dgm:resizeHandles val="exact"/>
        </dgm:presLayoutVars>
      </dgm:prSet>
      <dgm:spPr/>
      <dgm:t>
        <a:bodyPr/>
        <a:lstStyle/>
        <a:p>
          <a:endParaRPr lang="en-US"/>
        </a:p>
      </dgm:t>
    </dgm:pt>
    <dgm:pt modelId="{E5722573-5458-4462-B004-515A11C9A576}" type="pres">
      <dgm:prSet presAssocID="{8106EC7A-B165-4A29-905F-75291176F721}" presName="compNode" presStyleCnt="0"/>
      <dgm:spPr/>
    </dgm:pt>
    <dgm:pt modelId="{829AE2C6-BAAD-4F32-8D34-A4C02E6FA5D4}" type="pres">
      <dgm:prSet presAssocID="{8106EC7A-B165-4A29-905F-75291176F721}" presName="iconRect" presStyleLbl="node1" presStyleIdx="0" presStyleCnt="6"/>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Wireless"/>
        </a:ext>
      </dgm:extLst>
    </dgm:pt>
    <dgm:pt modelId="{20870811-F625-4B38-B4ED-BB4EEC029CDF}" type="pres">
      <dgm:prSet presAssocID="{8106EC7A-B165-4A29-905F-75291176F721}" presName="spaceRect" presStyleCnt="0"/>
      <dgm:spPr/>
    </dgm:pt>
    <dgm:pt modelId="{D28A7DBD-EB7F-40E8-8078-CA3EC66B3266}" type="pres">
      <dgm:prSet presAssocID="{8106EC7A-B165-4A29-905F-75291176F721}" presName="textRect" presStyleLbl="revTx" presStyleIdx="0" presStyleCnt="6">
        <dgm:presLayoutVars>
          <dgm:chMax val="1"/>
          <dgm:chPref val="1"/>
        </dgm:presLayoutVars>
      </dgm:prSet>
      <dgm:spPr/>
      <dgm:t>
        <a:bodyPr/>
        <a:lstStyle/>
        <a:p>
          <a:endParaRPr lang="en-US"/>
        </a:p>
      </dgm:t>
    </dgm:pt>
    <dgm:pt modelId="{72703882-F2E2-421F-A636-0DED70D65D99}" type="pres">
      <dgm:prSet presAssocID="{98B99826-012F-463A-B2C4-523FE870A935}" presName="sibTrans" presStyleCnt="0"/>
      <dgm:spPr/>
    </dgm:pt>
    <dgm:pt modelId="{367CD27A-F394-4D2B-AE9D-EA87A51C416B}" type="pres">
      <dgm:prSet presAssocID="{5DD5A9FA-F696-419F-BB95-C033F113880E}" presName="compNode" presStyleCnt="0"/>
      <dgm:spPr/>
    </dgm:pt>
    <dgm:pt modelId="{C1C0FDF2-DF88-462B-AC58-76ABD8318770}" type="pres">
      <dgm:prSet presAssocID="{5DD5A9FA-F696-419F-BB95-C033F113880E}" presName="iconRect" presStyleLbl="node1" presStyleIdx="1" presStyleCnt="6"/>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Television"/>
        </a:ext>
      </dgm:extLst>
    </dgm:pt>
    <dgm:pt modelId="{77174456-831B-48A6-9074-51CDA1F184FD}" type="pres">
      <dgm:prSet presAssocID="{5DD5A9FA-F696-419F-BB95-C033F113880E}" presName="spaceRect" presStyleCnt="0"/>
      <dgm:spPr/>
    </dgm:pt>
    <dgm:pt modelId="{48C4EC1C-9E3F-4175-9133-094E2A98AE2A}" type="pres">
      <dgm:prSet presAssocID="{5DD5A9FA-F696-419F-BB95-C033F113880E}" presName="textRect" presStyleLbl="revTx" presStyleIdx="1" presStyleCnt="6">
        <dgm:presLayoutVars>
          <dgm:chMax val="1"/>
          <dgm:chPref val="1"/>
        </dgm:presLayoutVars>
      </dgm:prSet>
      <dgm:spPr/>
      <dgm:t>
        <a:bodyPr/>
        <a:lstStyle/>
        <a:p>
          <a:endParaRPr lang="en-US"/>
        </a:p>
      </dgm:t>
    </dgm:pt>
    <dgm:pt modelId="{BA5FA372-1E9D-4C0E-8CBF-3835AD1FC417}" type="pres">
      <dgm:prSet presAssocID="{A697CEB4-5DBC-4371-80D8-8E99BA776250}" presName="sibTrans" presStyleCnt="0"/>
      <dgm:spPr/>
    </dgm:pt>
    <dgm:pt modelId="{7BB09E3D-D7EF-47E1-BFD0-E1268FA7F307}" type="pres">
      <dgm:prSet presAssocID="{47BCE517-1E53-47EB-97C1-647DE52779FD}" presName="compNode" presStyleCnt="0"/>
      <dgm:spPr/>
    </dgm:pt>
    <dgm:pt modelId="{BE1F7ACF-FB02-4559-B303-33BE2D7BE6C8}" type="pres">
      <dgm:prSet presAssocID="{47BCE517-1E53-47EB-97C1-647DE52779FD}" presName="iconRect" presStyleLbl="node1" presStyleIdx="2" presStyleCnt="6"/>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Connections"/>
        </a:ext>
      </dgm:extLst>
    </dgm:pt>
    <dgm:pt modelId="{17A9B288-0213-480C-9D4A-79845DED6669}" type="pres">
      <dgm:prSet presAssocID="{47BCE517-1E53-47EB-97C1-647DE52779FD}" presName="spaceRect" presStyleCnt="0"/>
      <dgm:spPr/>
    </dgm:pt>
    <dgm:pt modelId="{169A31AE-084F-4FC7-904B-F2B2E12EFC66}" type="pres">
      <dgm:prSet presAssocID="{47BCE517-1E53-47EB-97C1-647DE52779FD}" presName="textRect" presStyleLbl="revTx" presStyleIdx="2" presStyleCnt="6">
        <dgm:presLayoutVars>
          <dgm:chMax val="1"/>
          <dgm:chPref val="1"/>
        </dgm:presLayoutVars>
      </dgm:prSet>
      <dgm:spPr/>
      <dgm:t>
        <a:bodyPr/>
        <a:lstStyle/>
        <a:p>
          <a:endParaRPr lang="en-US"/>
        </a:p>
      </dgm:t>
    </dgm:pt>
    <dgm:pt modelId="{6CEC99EF-F3BF-4C3E-98F2-EAD6AAC802EC}" type="pres">
      <dgm:prSet presAssocID="{3B449A6F-9D27-453D-8BE4-C0A2285A3961}" presName="sibTrans" presStyleCnt="0"/>
      <dgm:spPr/>
    </dgm:pt>
    <dgm:pt modelId="{26C7D604-CA00-4B68-9E09-056B68BE8A51}" type="pres">
      <dgm:prSet presAssocID="{F1C906A4-DFB8-4DE4-BA3B-F2ED4E1A39EB}" presName="compNode" presStyleCnt="0"/>
      <dgm:spPr/>
    </dgm:pt>
    <dgm:pt modelId="{CBD376D4-980D-412E-9193-449F5DFF137F}" type="pres">
      <dgm:prSet presAssocID="{F1C906A4-DFB8-4DE4-BA3B-F2ED4E1A39EB}" presName="iconRect" presStyleLbl="node1" presStyleIdx="3" presStyleCnt="6"/>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US"/>
        </a:p>
      </dgm:t>
      <dgm:extLst>
        <a:ext uri="{E40237B7-FDA0-4F09-8148-C483321AD2D9}">
          <dgm14:cNvPr xmlns:dgm14="http://schemas.microsoft.com/office/drawing/2010/diagram" id="0" name="" descr="Irritant"/>
        </a:ext>
      </dgm:extLst>
    </dgm:pt>
    <dgm:pt modelId="{9B59D349-BA38-4F2D-BD13-6CADD0DA2D18}" type="pres">
      <dgm:prSet presAssocID="{F1C906A4-DFB8-4DE4-BA3B-F2ED4E1A39EB}" presName="spaceRect" presStyleCnt="0"/>
      <dgm:spPr/>
    </dgm:pt>
    <dgm:pt modelId="{5E9FC7E6-1497-4038-BC98-543CACC7A3DE}" type="pres">
      <dgm:prSet presAssocID="{F1C906A4-DFB8-4DE4-BA3B-F2ED4E1A39EB}" presName="textRect" presStyleLbl="revTx" presStyleIdx="3" presStyleCnt="6">
        <dgm:presLayoutVars>
          <dgm:chMax val="1"/>
          <dgm:chPref val="1"/>
        </dgm:presLayoutVars>
      </dgm:prSet>
      <dgm:spPr/>
      <dgm:t>
        <a:bodyPr/>
        <a:lstStyle/>
        <a:p>
          <a:endParaRPr lang="en-US"/>
        </a:p>
      </dgm:t>
    </dgm:pt>
    <dgm:pt modelId="{F1054AD4-BB86-4374-8823-EE3789089DB1}" type="pres">
      <dgm:prSet presAssocID="{F7A8471A-ED1A-42C0-AEC6-93BAFE97456B}" presName="sibTrans" presStyleCnt="0"/>
      <dgm:spPr/>
    </dgm:pt>
    <dgm:pt modelId="{F149C500-E5FD-47D5-BFC7-AB9267941631}" type="pres">
      <dgm:prSet presAssocID="{31CD8328-2DF8-4B1C-9216-EDDEC2260A48}" presName="compNode" presStyleCnt="0"/>
      <dgm:spPr/>
    </dgm:pt>
    <dgm:pt modelId="{5942C9BE-FF7A-4550-85C3-6A024934BA35}" type="pres">
      <dgm:prSet presAssocID="{31CD8328-2DF8-4B1C-9216-EDDEC2260A48}" presName="iconRect" presStyleLbl="node1" presStyleIdx="4" presStyleCnt="6"/>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dgm:spPr>
      <dgm:t>
        <a:bodyPr/>
        <a:lstStyle/>
        <a:p>
          <a:endParaRPr lang="en-US"/>
        </a:p>
      </dgm:t>
      <dgm:extLst>
        <a:ext uri="{E40237B7-FDA0-4F09-8148-C483321AD2D9}">
          <dgm14:cNvPr xmlns:dgm14="http://schemas.microsoft.com/office/drawing/2010/diagram" id="0" name="" descr="Processor"/>
        </a:ext>
      </dgm:extLst>
    </dgm:pt>
    <dgm:pt modelId="{676102B6-E6AC-48B3-94EA-095183D6ED74}" type="pres">
      <dgm:prSet presAssocID="{31CD8328-2DF8-4B1C-9216-EDDEC2260A48}" presName="spaceRect" presStyleCnt="0"/>
      <dgm:spPr/>
    </dgm:pt>
    <dgm:pt modelId="{4F0B3695-B450-4341-B6E2-FF990CF5CBC3}" type="pres">
      <dgm:prSet presAssocID="{31CD8328-2DF8-4B1C-9216-EDDEC2260A48}" presName="textRect" presStyleLbl="revTx" presStyleIdx="4" presStyleCnt="6">
        <dgm:presLayoutVars>
          <dgm:chMax val="1"/>
          <dgm:chPref val="1"/>
        </dgm:presLayoutVars>
      </dgm:prSet>
      <dgm:spPr/>
      <dgm:t>
        <a:bodyPr/>
        <a:lstStyle/>
        <a:p>
          <a:endParaRPr lang="en-US"/>
        </a:p>
      </dgm:t>
    </dgm:pt>
    <dgm:pt modelId="{EDFBF3E2-E18C-45DD-AAE5-ECFB8D70B654}" type="pres">
      <dgm:prSet presAssocID="{50656E3F-393C-4CF8-BE59-0BDAD7AA2051}" presName="sibTrans" presStyleCnt="0"/>
      <dgm:spPr/>
    </dgm:pt>
    <dgm:pt modelId="{87A63BCE-66EF-49D9-9CD3-2142B528C808}" type="pres">
      <dgm:prSet presAssocID="{F92B86FB-10A2-4E31-8D1D-402BC4BB2553}" presName="compNode" presStyleCnt="0"/>
      <dgm:spPr/>
    </dgm:pt>
    <dgm:pt modelId="{D95109D9-A68E-4E25-B110-20297E11AD6B}" type="pres">
      <dgm:prSet presAssocID="{F92B86FB-10A2-4E31-8D1D-402BC4BB2553}" presName="iconRect" presStyleLbl="node1" presStyleIdx="5" presStyleCnt="6"/>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dgm:spPr>
      <dgm:t>
        <a:bodyPr/>
        <a:lstStyle/>
        <a:p>
          <a:endParaRPr lang="en-US"/>
        </a:p>
      </dgm:t>
      <dgm:extLst>
        <a:ext uri="{E40237B7-FDA0-4F09-8148-C483321AD2D9}">
          <dgm14:cNvPr xmlns:dgm14="http://schemas.microsoft.com/office/drawing/2010/diagram" id="0" name="" descr="Electrician"/>
        </a:ext>
      </dgm:extLst>
    </dgm:pt>
    <dgm:pt modelId="{9D580F7A-C629-4AE0-A114-9346EAF7E0F9}" type="pres">
      <dgm:prSet presAssocID="{F92B86FB-10A2-4E31-8D1D-402BC4BB2553}" presName="spaceRect" presStyleCnt="0"/>
      <dgm:spPr/>
    </dgm:pt>
    <dgm:pt modelId="{89DC2D1C-038C-452B-B453-7F019E7C9121}" type="pres">
      <dgm:prSet presAssocID="{F92B86FB-10A2-4E31-8D1D-402BC4BB2553}" presName="textRect" presStyleLbl="revTx" presStyleIdx="5" presStyleCnt="6">
        <dgm:presLayoutVars>
          <dgm:chMax val="1"/>
          <dgm:chPref val="1"/>
        </dgm:presLayoutVars>
      </dgm:prSet>
      <dgm:spPr/>
      <dgm:t>
        <a:bodyPr/>
        <a:lstStyle/>
        <a:p>
          <a:endParaRPr lang="en-US"/>
        </a:p>
      </dgm:t>
    </dgm:pt>
  </dgm:ptLst>
  <dgm:cxnLst>
    <dgm:cxn modelId="{E9EC6FF7-2E73-4768-9FC5-1012A57517FF}" srcId="{4CD80C7D-5092-4066-BA1F-0302EDFADE66}" destId="{31CD8328-2DF8-4B1C-9216-EDDEC2260A48}" srcOrd="4" destOrd="0" parTransId="{9DAA5145-42ED-470A-9F49-13E48A7E3C98}" sibTransId="{50656E3F-393C-4CF8-BE59-0BDAD7AA2051}"/>
    <dgm:cxn modelId="{14051DCE-4279-4BFC-9FEF-2B930AE15DEB}" srcId="{4CD80C7D-5092-4066-BA1F-0302EDFADE66}" destId="{47BCE517-1E53-47EB-97C1-647DE52779FD}" srcOrd="2" destOrd="0" parTransId="{2312715D-D3B9-4556-97E1-5667ACE6F757}" sibTransId="{3B449A6F-9D27-453D-8BE4-C0A2285A3961}"/>
    <dgm:cxn modelId="{7278874C-57DF-4622-AD40-A7279C01B629}" srcId="{4CD80C7D-5092-4066-BA1F-0302EDFADE66}" destId="{5DD5A9FA-F696-419F-BB95-C033F113880E}" srcOrd="1" destOrd="0" parTransId="{8E2FDB72-5773-43FA-BD8B-9A5D78987412}" sibTransId="{A697CEB4-5DBC-4371-80D8-8E99BA776250}"/>
    <dgm:cxn modelId="{2100F9A6-79AB-4488-8943-714E8343CE5A}" type="presOf" srcId="{31CD8328-2DF8-4B1C-9216-EDDEC2260A48}" destId="{4F0B3695-B450-4341-B6E2-FF990CF5CBC3}" srcOrd="0" destOrd="0" presId="urn:microsoft.com/office/officeart/2018/2/layout/IconLabelList"/>
    <dgm:cxn modelId="{0C5C8779-B8EB-4A2B-9B92-FD6CC77F1294}" srcId="{4CD80C7D-5092-4066-BA1F-0302EDFADE66}" destId="{F1C906A4-DFB8-4DE4-BA3B-F2ED4E1A39EB}" srcOrd="3" destOrd="0" parTransId="{B52C2B1E-7EE3-4A96-B060-8AF05A4D30DF}" sibTransId="{F7A8471A-ED1A-42C0-AEC6-93BAFE97456B}"/>
    <dgm:cxn modelId="{E0F9FED3-283B-405C-9EC2-2152397F6CF8}" srcId="{4CD80C7D-5092-4066-BA1F-0302EDFADE66}" destId="{F92B86FB-10A2-4E31-8D1D-402BC4BB2553}" srcOrd="5" destOrd="0" parTransId="{ED07A27E-C1D8-4D16-89A5-157802225BCA}" sibTransId="{6769AFDE-ACEA-4ED7-9B92-9E1C238289F9}"/>
    <dgm:cxn modelId="{C053837B-6C2D-4DE3-A746-2293F6D70C68}" type="presOf" srcId="{4CD80C7D-5092-4066-BA1F-0302EDFADE66}" destId="{82679FA2-888E-4C75-A044-56EE3446A560}" srcOrd="0" destOrd="0" presId="urn:microsoft.com/office/officeart/2018/2/layout/IconLabelList"/>
    <dgm:cxn modelId="{D00BC609-F105-422A-9752-D7E906080B8C}" type="presOf" srcId="{5DD5A9FA-F696-419F-BB95-C033F113880E}" destId="{48C4EC1C-9E3F-4175-9133-094E2A98AE2A}" srcOrd="0" destOrd="0" presId="urn:microsoft.com/office/officeart/2018/2/layout/IconLabelList"/>
    <dgm:cxn modelId="{69F34C61-A9AA-464A-96C6-AC80B56A834A}" type="presOf" srcId="{8106EC7A-B165-4A29-905F-75291176F721}" destId="{D28A7DBD-EB7F-40E8-8078-CA3EC66B3266}" srcOrd="0" destOrd="0" presId="urn:microsoft.com/office/officeart/2018/2/layout/IconLabelList"/>
    <dgm:cxn modelId="{DA174039-31CB-485D-B98C-1A77D9C79C87}" type="presOf" srcId="{47BCE517-1E53-47EB-97C1-647DE52779FD}" destId="{169A31AE-084F-4FC7-904B-F2B2E12EFC66}" srcOrd="0" destOrd="0" presId="urn:microsoft.com/office/officeart/2018/2/layout/IconLabelList"/>
    <dgm:cxn modelId="{59A3BDCB-6B96-4A74-A03A-58DA5F7DA199}" type="presOf" srcId="{F92B86FB-10A2-4E31-8D1D-402BC4BB2553}" destId="{89DC2D1C-038C-452B-B453-7F019E7C9121}" srcOrd="0" destOrd="0" presId="urn:microsoft.com/office/officeart/2018/2/layout/IconLabelList"/>
    <dgm:cxn modelId="{6F5A4958-678E-4916-903A-3CF11006D1A7}" type="presOf" srcId="{F1C906A4-DFB8-4DE4-BA3B-F2ED4E1A39EB}" destId="{5E9FC7E6-1497-4038-BC98-543CACC7A3DE}" srcOrd="0" destOrd="0" presId="urn:microsoft.com/office/officeart/2018/2/layout/IconLabelList"/>
    <dgm:cxn modelId="{94FDE9E5-4683-4E5B-889E-A65F750FD2ED}" srcId="{4CD80C7D-5092-4066-BA1F-0302EDFADE66}" destId="{8106EC7A-B165-4A29-905F-75291176F721}" srcOrd="0" destOrd="0" parTransId="{CA177375-2812-49FA-A327-28DE353E8C47}" sibTransId="{98B99826-012F-463A-B2C4-523FE870A935}"/>
    <dgm:cxn modelId="{A7EF2260-3D1C-49D8-91E6-F507B62CBCCB}" type="presParOf" srcId="{82679FA2-888E-4C75-A044-56EE3446A560}" destId="{E5722573-5458-4462-B004-515A11C9A576}" srcOrd="0" destOrd="0" presId="urn:microsoft.com/office/officeart/2018/2/layout/IconLabelList"/>
    <dgm:cxn modelId="{EFB29A67-18EB-467E-8B9D-EB930B75B871}" type="presParOf" srcId="{E5722573-5458-4462-B004-515A11C9A576}" destId="{829AE2C6-BAAD-4F32-8D34-A4C02E6FA5D4}" srcOrd="0" destOrd="0" presId="urn:microsoft.com/office/officeart/2018/2/layout/IconLabelList"/>
    <dgm:cxn modelId="{2E48C992-DB3E-4C70-8E3B-866E18241610}" type="presParOf" srcId="{E5722573-5458-4462-B004-515A11C9A576}" destId="{20870811-F625-4B38-B4ED-BB4EEC029CDF}" srcOrd="1" destOrd="0" presId="urn:microsoft.com/office/officeart/2018/2/layout/IconLabelList"/>
    <dgm:cxn modelId="{B71DF4A2-7D54-4D83-85F1-8615C2939D42}" type="presParOf" srcId="{E5722573-5458-4462-B004-515A11C9A576}" destId="{D28A7DBD-EB7F-40E8-8078-CA3EC66B3266}" srcOrd="2" destOrd="0" presId="urn:microsoft.com/office/officeart/2018/2/layout/IconLabelList"/>
    <dgm:cxn modelId="{04605B86-C8DA-4D60-A6BF-0823D14C5A00}" type="presParOf" srcId="{82679FA2-888E-4C75-A044-56EE3446A560}" destId="{72703882-F2E2-421F-A636-0DED70D65D99}" srcOrd="1" destOrd="0" presId="urn:microsoft.com/office/officeart/2018/2/layout/IconLabelList"/>
    <dgm:cxn modelId="{F568717A-CF2F-43AE-8FCC-9C33BB624A0C}" type="presParOf" srcId="{82679FA2-888E-4C75-A044-56EE3446A560}" destId="{367CD27A-F394-4D2B-AE9D-EA87A51C416B}" srcOrd="2" destOrd="0" presId="urn:microsoft.com/office/officeart/2018/2/layout/IconLabelList"/>
    <dgm:cxn modelId="{89ED74CE-C8DF-4852-B5AA-F1687F98A1AC}" type="presParOf" srcId="{367CD27A-F394-4D2B-AE9D-EA87A51C416B}" destId="{C1C0FDF2-DF88-462B-AC58-76ABD8318770}" srcOrd="0" destOrd="0" presId="urn:microsoft.com/office/officeart/2018/2/layout/IconLabelList"/>
    <dgm:cxn modelId="{06419FAF-8047-4481-9214-ED2B1CA9371B}" type="presParOf" srcId="{367CD27A-F394-4D2B-AE9D-EA87A51C416B}" destId="{77174456-831B-48A6-9074-51CDA1F184FD}" srcOrd="1" destOrd="0" presId="urn:microsoft.com/office/officeart/2018/2/layout/IconLabelList"/>
    <dgm:cxn modelId="{4FF12210-2C79-4B25-93FB-9F3A2BBD7C30}" type="presParOf" srcId="{367CD27A-F394-4D2B-AE9D-EA87A51C416B}" destId="{48C4EC1C-9E3F-4175-9133-094E2A98AE2A}" srcOrd="2" destOrd="0" presId="urn:microsoft.com/office/officeart/2018/2/layout/IconLabelList"/>
    <dgm:cxn modelId="{D11553CD-3634-49C1-BC51-6A35B38A95F0}" type="presParOf" srcId="{82679FA2-888E-4C75-A044-56EE3446A560}" destId="{BA5FA372-1E9D-4C0E-8CBF-3835AD1FC417}" srcOrd="3" destOrd="0" presId="urn:microsoft.com/office/officeart/2018/2/layout/IconLabelList"/>
    <dgm:cxn modelId="{042149D7-B21F-4934-B150-4CD891DA6ACF}" type="presParOf" srcId="{82679FA2-888E-4C75-A044-56EE3446A560}" destId="{7BB09E3D-D7EF-47E1-BFD0-E1268FA7F307}" srcOrd="4" destOrd="0" presId="urn:microsoft.com/office/officeart/2018/2/layout/IconLabelList"/>
    <dgm:cxn modelId="{C1E42344-79EC-453A-A3AA-929E3B718000}" type="presParOf" srcId="{7BB09E3D-D7EF-47E1-BFD0-E1268FA7F307}" destId="{BE1F7ACF-FB02-4559-B303-33BE2D7BE6C8}" srcOrd="0" destOrd="0" presId="urn:microsoft.com/office/officeart/2018/2/layout/IconLabelList"/>
    <dgm:cxn modelId="{8315E534-3C6D-48EA-A890-E2A4D4A87279}" type="presParOf" srcId="{7BB09E3D-D7EF-47E1-BFD0-E1268FA7F307}" destId="{17A9B288-0213-480C-9D4A-79845DED6669}" srcOrd="1" destOrd="0" presId="urn:microsoft.com/office/officeart/2018/2/layout/IconLabelList"/>
    <dgm:cxn modelId="{AB1A8096-9EAB-4D72-A620-182D7481DB1A}" type="presParOf" srcId="{7BB09E3D-D7EF-47E1-BFD0-E1268FA7F307}" destId="{169A31AE-084F-4FC7-904B-F2B2E12EFC66}" srcOrd="2" destOrd="0" presId="urn:microsoft.com/office/officeart/2018/2/layout/IconLabelList"/>
    <dgm:cxn modelId="{4A534583-7678-423E-A4E0-8948446B36D5}" type="presParOf" srcId="{82679FA2-888E-4C75-A044-56EE3446A560}" destId="{6CEC99EF-F3BF-4C3E-98F2-EAD6AAC802EC}" srcOrd="5" destOrd="0" presId="urn:microsoft.com/office/officeart/2018/2/layout/IconLabelList"/>
    <dgm:cxn modelId="{40C43F47-9F7E-442F-A000-BC578FB71C58}" type="presParOf" srcId="{82679FA2-888E-4C75-A044-56EE3446A560}" destId="{26C7D604-CA00-4B68-9E09-056B68BE8A51}" srcOrd="6" destOrd="0" presId="urn:microsoft.com/office/officeart/2018/2/layout/IconLabelList"/>
    <dgm:cxn modelId="{096AF7E2-3806-40E4-8C68-96C5200EDEC1}" type="presParOf" srcId="{26C7D604-CA00-4B68-9E09-056B68BE8A51}" destId="{CBD376D4-980D-412E-9193-449F5DFF137F}" srcOrd="0" destOrd="0" presId="urn:microsoft.com/office/officeart/2018/2/layout/IconLabelList"/>
    <dgm:cxn modelId="{A3C7944C-096B-4E28-9245-39A1133A7930}" type="presParOf" srcId="{26C7D604-CA00-4B68-9E09-056B68BE8A51}" destId="{9B59D349-BA38-4F2D-BD13-6CADD0DA2D18}" srcOrd="1" destOrd="0" presId="urn:microsoft.com/office/officeart/2018/2/layout/IconLabelList"/>
    <dgm:cxn modelId="{C16CCB96-6B91-4DF9-9E56-D81B4EC71733}" type="presParOf" srcId="{26C7D604-CA00-4B68-9E09-056B68BE8A51}" destId="{5E9FC7E6-1497-4038-BC98-543CACC7A3DE}" srcOrd="2" destOrd="0" presId="urn:microsoft.com/office/officeart/2018/2/layout/IconLabelList"/>
    <dgm:cxn modelId="{BEC27EC2-252E-41EF-8F1C-5B05A89AA74B}" type="presParOf" srcId="{82679FA2-888E-4C75-A044-56EE3446A560}" destId="{F1054AD4-BB86-4374-8823-EE3789089DB1}" srcOrd="7" destOrd="0" presId="urn:microsoft.com/office/officeart/2018/2/layout/IconLabelList"/>
    <dgm:cxn modelId="{4420C5F8-6802-434B-A53F-B95500266DF6}" type="presParOf" srcId="{82679FA2-888E-4C75-A044-56EE3446A560}" destId="{F149C500-E5FD-47D5-BFC7-AB9267941631}" srcOrd="8" destOrd="0" presId="urn:microsoft.com/office/officeart/2018/2/layout/IconLabelList"/>
    <dgm:cxn modelId="{65B6CB4E-7E18-4374-B445-DE7E5315DBED}" type="presParOf" srcId="{F149C500-E5FD-47D5-BFC7-AB9267941631}" destId="{5942C9BE-FF7A-4550-85C3-6A024934BA35}" srcOrd="0" destOrd="0" presId="urn:microsoft.com/office/officeart/2018/2/layout/IconLabelList"/>
    <dgm:cxn modelId="{0ACAE05A-859A-467A-9636-F303A6004529}" type="presParOf" srcId="{F149C500-E5FD-47D5-BFC7-AB9267941631}" destId="{676102B6-E6AC-48B3-94EA-095183D6ED74}" srcOrd="1" destOrd="0" presId="urn:microsoft.com/office/officeart/2018/2/layout/IconLabelList"/>
    <dgm:cxn modelId="{F81C6203-13B7-46D7-9568-AD389561BB3A}" type="presParOf" srcId="{F149C500-E5FD-47D5-BFC7-AB9267941631}" destId="{4F0B3695-B450-4341-B6E2-FF990CF5CBC3}" srcOrd="2" destOrd="0" presId="urn:microsoft.com/office/officeart/2018/2/layout/IconLabelList"/>
    <dgm:cxn modelId="{84836CF6-F4CB-4D7B-A30C-3A5FBCBCCB05}" type="presParOf" srcId="{82679FA2-888E-4C75-A044-56EE3446A560}" destId="{EDFBF3E2-E18C-45DD-AAE5-ECFB8D70B654}" srcOrd="9" destOrd="0" presId="urn:microsoft.com/office/officeart/2018/2/layout/IconLabelList"/>
    <dgm:cxn modelId="{42DD6CD2-3B13-42E2-A1BA-F48EB18F426D}" type="presParOf" srcId="{82679FA2-888E-4C75-A044-56EE3446A560}" destId="{87A63BCE-66EF-49D9-9CD3-2142B528C808}" srcOrd="10" destOrd="0" presId="urn:microsoft.com/office/officeart/2018/2/layout/IconLabelList"/>
    <dgm:cxn modelId="{FDFFE79B-6C06-4515-89EA-FCFB710BA364}" type="presParOf" srcId="{87A63BCE-66EF-49D9-9CD3-2142B528C808}" destId="{D95109D9-A68E-4E25-B110-20297E11AD6B}" srcOrd="0" destOrd="0" presId="urn:microsoft.com/office/officeart/2018/2/layout/IconLabelList"/>
    <dgm:cxn modelId="{48D8B120-70F8-4504-A2FC-D1C514BA3477}" type="presParOf" srcId="{87A63BCE-66EF-49D9-9CD3-2142B528C808}" destId="{9D580F7A-C629-4AE0-A114-9346EAF7E0F9}" srcOrd="1" destOrd="0" presId="urn:microsoft.com/office/officeart/2018/2/layout/IconLabelList"/>
    <dgm:cxn modelId="{5C4825B1-12AC-4DFD-8E6F-D900E27A0326}" type="presParOf" srcId="{87A63BCE-66EF-49D9-9CD3-2142B528C808}" destId="{89DC2D1C-038C-452B-B453-7F019E7C912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D9BE-0211-4767-AEC4-023BD287E9C8}">
      <dsp:nvSpPr>
        <dsp:cNvPr id="0" name=""/>
        <dsp:cNvSpPr/>
      </dsp:nvSpPr>
      <dsp:spPr>
        <a:xfrm>
          <a:off x="2464" y="89093"/>
          <a:ext cx="2402978" cy="519214"/>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SG" sz="1100" b="1" kern="1200"/>
            <a:t>Category 1 (not defined by ANSI/TIA/EIA-568-B) :</a:t>
          </a:r>
          <a:endParaRPr lang="en-US" sz="1100" kern="1200"/>
        </a:p>
      </dsp:txBody>
      <dsp:txXfrm>
        <a:off x="2464" y="89093"/>
        <a:ext cx="2402978" cy="519214"/>
      </dsp:txXfrm>
    </dsp:sp>
    <dsp:sp modelId="{286BB5A7-ED02-48B2-A1DC-8921461D1527}">
      <dsp:nvSpPr>
        <dsp:cNvPr id="0" name=""/>
        <dsp:cNvSpPr/>
      </dsp:nvSpPr>
      <dsp:spPr>
        <a:xfrm>
          <a:off x="2464" y="608307"/>
          <a:ext cx="2402978" cy="256610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SG" sz="1100" kern="1200"/>
            <a:t>This type of cable usually supports frequencies of less than 1MHz. </a:t>
          </a:r>
          <a:endParaRPr lang="en-US" sz="1100" kern="1200"/>
        </a:p>
        <a:p>
          <a:pPr marL="57150" lvl="1" indent="-57150" algn="l" defTabSz="488950">
            <a:lnSpc>
              <a:spcPct val="90000"/>
            </a:lnSpc>
            <a:spcBef>
              <a:spcPct val="0"/>
            </a:spcBef>
            <a:spcAft>
              <a:spcPct val="15000"/>
            </a:spcAft>
            <a:buChar char="••"/>
          </a:pPr>
          <a:r>
            <a:rPr lang="en-SG" sz="1100" kern="1200"/>
            <a:t>Common applications include analog voice telephone systems. </a:t>
          </a:r>
          <a:endParaRPr lang="en-US" sz="1100" kern="1200"/>
        </a:p>
        <a:p>
          <a:pPr marL="57150" lvl="1" indent="-57150" algn="l" defTabSz="488950">
            <a:lnSpc>
              <a:spcPct val="90000"/>
            </a:lnSpc>
            <a:spcBef>
              <a:spcPct val="0"/>
            </a:spcBef>
            <a:spcAft>
              <a:spcPct val="15000"/>
            </a:spcAft>
            <a:buChar char="••"/>
          </a:pPr>
          <a:r>
            <a:rPr lang="en-SG" sz="1100" kern="1200"/>
            <a:t>It never existed in any version of the 568 Standard. </a:t>
          </a:r>
          <a:endParaRPr lang="en-US" sz="1100" kern="1200"/>
        </a:p>
      </dsp:txBody>
      <dsp:txXfrm>
        <a:off x="2464" y="608307"/>
        <a:ext cx="2402978" cy="2566103"/>
      </dsp:txXfrm>
    </dsp:sp>
    <dsp:sp modelId="{B3448830-8F99-4C15-B511-5C23E459909B}">
      <dsp:nvSpPr>
        <dsp:cNvPr id="0" name=""/>
        <dsp:cNvSpPr/>
      </dsp:nvSpPr>
      <dsp:spPr>
        <a:xfrm>
          <a:off x="2741860" y="89093"/>
          <a:ext cx="2402978" cy="519214"/>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SG" sz="1100" b="1" kern="1200"/>
            <a:t>Category 2 (not defined by ANSI/TIA/EIA-568-B): </a:t>
          </a:r>
          <a:endParaRPr lang="en-US" sz="1100" kern="1200"/>
        </a:p>
      </dsp:txBody>
      <dsp:txXfrm>
        <a:off x="2741860" y="89093"/>
        <a:ext cx="2402978" cy="519214"/>
      </dsp:txXfrm>
    </dsp:sp>
    <dsp:sp modelId="{46FD14CB-F613-4C71-B2E4-214F1526DF96}">
      <dsp:nvSpPr>
        <dsp:cNvPr id="0" name=""/>
        <dsp:cNvSpPr/>
      </dsp:nvSpPr>
      <dsp:spPr>
        <a:xfrm>
          <a:off x="2741860" y="608307"/>
          <a:ext cx="2402978" cy="2566103"/>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SG" sz="1100" kern="1200"/>
            <a:t>This cable type supports frequencies of up to 4MHz.</a:t>
          </a:r>
          <a:endParaRPr lang="en-US" sz="1100" kern="1200"/>
        </a:p>
        <a:p>
          <a:pPr marL="57150" lvl="1" indent="-57150" algn="l" defTabSz="488950">
            <a:lnSpc>
              <a:spcPct val="90000"/>
            </a:lnSpc>
            <a:spcBef>
              <a:spcPct val="0"/>
            </a:spcBef>
            <a:spcAft>
              <a:spcPct val="15000"/>
            </a:spcAft>
            <a:buChar char="••"/>
          </a:pPr>
          <a:r>
            <a:rPr lang="en-SG" sz="1100" kern="1200"/>
            <a:t>It’s not commonly installed, except in installations that use twisted-pair ArcNet and Apple LocalTalk networks.</a:t>
          </a:r>
          <a:endParaRPr lang="en-US" sz="1100" kern="1200"/>
        </a:p>
        <a:p>
          <a:pPr marL="57150" lvl="1" indent="-57150" algn="l" defTabSz="488950">
            <a:lnSpc>
              <a:spcPct val="90000"/>
            </a:lnSpc>
            <a:spcBef>
              <a:spcPct val="0"/>
            </a:spcBef>
            <a:spcAft>
              <a:spcPct val="15000"/>
            </a:spcAft>
            <a:buChar char="••"/>
          </a:pPr>
          <a:r>
            <a:rPr lang="en-SG" sz="1100" kern="1200"/>
            <a:t>Its requirements are based on the original, proprietary IBM Cabling System.</a:t>
          </a:r>
          <a:endParaRPr lang="en-US" sz="1100" kern="1200"/>
        </a:p>
        <a:p>
          <a:pPr marL="57150" lvl="1" indent="-57150" algn="l" defTabSz="488950">
            <a:lnSpc>
              <a:spcPct val="90000"/>
            </a:lnSpc>
            <a:spcBef>
              <a:spcPct val="0"/>
            </a:spcBef>
            <a:spcAft>
              <a:spcPct val="15000"/>
            </a:spcAft>
            <a:buChar char="••"/>
          </a:pPr>
          <a:r>
            <a:rPr lang="en-SG" sz="1100" kern="1200"/>
            <a:t>It never existed in any version of the 568 Standard.</a:t>
          </a:r>
          <a:endParaRPr lang="en-US" sz="1100" kern="1200"/>
        </a:p>
      </dsp:txBody>
      <dsp:txXfrm>
        <a:off x="2741860" y="608307"/>
        <a:ext cx="2402978" cy="2566103"/>
      </dsp:txXfrm>
    </dsp:sp>
    <dsp:sp modelId="{719D7CDE-7F44-4AB9-BB61-6A174796C53E}">
      <dsp:nvSpPr>
        <dsp:cNvPr id="0" name=""/>
        <dsp:cNvSpPr/>
      </dsp:nvSpPr>
      <dsp:spPr>
        <a:xfrm>
          <a:off x="5481256" y="89093"/>
          <a:ext cx="2402978" cy="519214"/>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SG" sz="1100" b="1" kern="1200"/>
            <a:t>Category 3 (recognized cable type in ANSI/TIA/EIA-568-B):</a:t>
          </a:r>
          <a:endParaRPr lang="en-US" sz="1100" kern="1200"/>
        </a:p>
      </dsp:txBody>
      <dsp:txXfrm>
        <a:off x="5481256" y="89093"/>
        <a:ext cx="2402978" cy="519214"/>
      </dsp:txXfrm>
    </dsp:sp>
    <dsp:sp modelId="{547D5656-9EF0-45B6-80B5-3414DD0FBC10}">
      <dsp:nvSpPr>
        <dsp:cNvPr id="0" name=""/>
        <dsp:cNvSpPr/>
      </dsp:nvSpPr>
      <dsp:spPr>
        <a:xfrm>
          <a:off x="5481256" y="608307"/>
          <a:ext cx="2402978" cy="2566103"/>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SG" sz="1100" kern="1200" dirty="0"/>
            <a:t>This type of cable supports data rates up to 16MHz. </a:t>
          </a:r>
          <a:endParaRPr lang="en-US" sz="1100" kern="1200" dirty="0"/>
        </a:p>
        <a:p>
          <a:pPr marL="57150" lvl="1" indent="-57150" algn="l" defTabSz="488950">
            <a:lnSpc>
              <a:spcPct val="90000"/>
            </a:lnSpc>
            <a:spcBef>
              <a:spcPct val="0"/>
            </a:spcBef>
            <a:spcAft>
              <a:spcPct val="15000"/>
            </a:spcAft>
            <a:buChar char="••"/>
          </a:pPr>
          <a:r>
            <a:rPr lang="en-SG" sz="1100" kern="1200"/>
            <a:t>This cable was the most common variety of UTP for a number of years starting in the late 1980s.</a:t>
          </a:r>
          <a:endParaRPr lang="en-US" sz="1100" kern="1200"/>
        </a:p>
        <a:p>
          <a:pPr marL="57150" lvl="1" indent="-57150" algn="l" defTabSz="488950">
            <a:lnSpc>
              <a:spcPct val="90000"/>
            </a:lnSpc>
            <a:spcBef>
              <a:spcPct val="0"/>
            </a:spcBef>
            <a:spcAft>
              <a:spcPct val="15000"/>
            </a:spcAft>
            <a:buChar char="••"/>
          </a:pPr>
          <a:r>
            <a:rPr lang="en-SG" sz="1100" kern="1200"/>
            <a:t>Common applications include 4Mbps UTP Token Ring, 10Base-T Ethernet, 100Base-T4, and digital and analog telephone systems. </a:t>
          </a:r>
          <a:endParaRPr lang="en-US" sz="1100" kern="1200"/>
        </a:p>
        <a:p>
          <a:pPr marL="57150" lvl="1" indent="-57150" algn="l" defTabSz="488950">
            <a:lnSpc>
              <a:spcPct val="90000"/>
            </a:lnSpc>
            <a:spcBef>
              <a:spcPct val="0"/>
            </a:spcBef>
            <a:spcAft>
              <a:spcPct val="15000"/>
            </a:spcAft>
            <a:buChar char="••"/>
          </a:pPr>
          <a:r>
            <a:rPr lang="en-SG" sz="1100" kern="1200"/>
            <a:t>Its inclusion in the 568-B Standard is for voice applications.</a:t>
          </a:r>
          <a:endParaRPr lang="en-US" sz="1100" kern="1200"/>
        </a:p>
      </dsp:txBody>
      <dsp:txXfrm>
        <a:off x="5481256" y="608307"/>
        <a:ext cx="2402978" cy="2566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AE2C6-BAAD-4F32-8D34-A4C02E6FA5D4}">
      <dsp:nvSpPr>
        <dsp:cNvPr id="0" name=""/>
        <dsp:cNvSpPr/>
      </dsp:nvSpPr>
      <dsp:spPr>
        <a:xfrm>
          <a:off x="318828" y="844220"/>
          <a:ext cx="515742" cy="515742"/>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A7DBD-EB7F-40E8-8078-CA3EC66B3266}">
      <dsp:nvSpPr>
        <dsp:cNvPr id="0" name=""/>
        <dsp:cNvSpPr/>
      </dsp:nvSpPr>
      <dsp:spPr>
        <a:xfrm>
          <a:off x="3652"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At one time, coaxial cable was the most widely used cable type in the networking business. </a:t>
          </a:r>
          <a:endParaRPr lang="en-US" sz="1100" kern="1200"/>
        </a:p>
      </dsp:txBody>
      <dsp:txXfrm>
        <a:off x="3652" y="1596311"/>
        <a:ext cx="1146093" cy="822971"/>
      </dsp:txXfrm>
    </dsp:sp>
    <dsp:sp modelId="{C1C0FDF2-DF88-462B-AC58-76ABD8318770}">
      <dsp:nvSpPr>
        <dsp:cNvPr id="0" name=""/>
        <dsp:cNvSpPr/>
      </dsp:nvSpPr>
      <dsp:spPr>
        <a:xfrm>
          <a:off x="1665488" y="844220"/>
          <a:ext cx="515742" cy="515742"/>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4EC1C-9E3F-4175-9133-094E2A98AE2A}">
      <dsp:nvSpPr>
        <dsp:cNvPr id="0" name=""/>
        <dsp:cNvSpPr/>
      </dsp:nvSpPr>
      <dsp:spPr>
        <a:xfrm>
          <a:off x="1350312"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It is still widely used for closed-circuit TV and other video distribution.</a:t>
          </a:r>
          <a:endParaRPr lang="en-US" sz="1100" kern="1200"/>
        </a:p>
      </dsp:txBody>
      <dsp:txXfrm>
        <a:off x="1350312" y="1596311"/>
        <a:ext cx="1146093" cy="822971"/>
      </dsp:txXfrm>
    </dsp:sp>
    <dsp:sp modelId="{BE1F7ACF-FB02-4559-B303-33BE2D7BE6C8}">
      <dsp:nvSpPr>
        <dsp:cNvPr id="0" name=""/>
        <dsp:cNvSpPr/>
      </dsp:nvSpPr>
      <dsp:spPr>
        <a:xfrm>
          <a:off x="3012148" y="844220"/>
          <a:ext cx="515742" cy="515742"/>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A31AE-084F-4FC7-904B-F2B2E12EFC66}">
      <dsp:nvSpPr>
        <dsp:cNvPr id="0" name=""/>
        <dsp:cNvSpPr/>
      </dsp:nvSpPr>
      <dsp:spPr>
        <a:xfrm>
          <a:off x="2696973"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However, it is falling by the wayside in the data-networking arena.</a:t>
          </a:r>
          <a:endParaRPr lang="en-US" sz="1100" kern="1200"/>
        </a:p>
      </dsp:txBody>
      <dsp:txXfrm>
        <a:off x="2696973" y="1596311"/>
        <a:ext cx="1146093" cy="822971"/>
      </dsp:txXfrm>
    </dsp:sp>
    <dsp:sp modelId="{CBD376D4-980D-412E-9193-449F5DFF137F}">
      <dsp:nvSpPr>
        <dsp:cNvPr id="0" name=""/>
        <dsp:cNvSpPr/>
      </dsp:nvSpPr>
      <dsp:spPr>
        <a:xfrm>
          <a:off x="4358808" y="844220"/>
          <a:ext cx="515742" cy="515742"/>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FC7E6-1497-4038-BC98-543CACC7A3DE}">
      <dsp:nvSpPr>
        <dsp:cNvPr id="0" name=""/>
        <dsp:cNvSpPr/>
      </dsp:nvSpPr>
      <dsp:spPr>
        <a:xfrm>
          <a:off x="4043633"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Coaxial (or just coax) cable is difficult to run and is generally more expensive than twisted-pair cable.</a:t>
          </a:r>
          <a:endParaRPr lang="en-US" sz="1100" kern="1200"/>
        </a:p>
      </dsp:txBody>
      <dsp:txXfrm>
        <a:off x="4043633" y="1596311"/>
        <a:ext cx="1146093" cy="822971"/>
      </dsp:txXfrm>
    </dsp:sp>
    <dsp:sp modelId="{5942C9BE-FF7A-4550-85C3-6A024934BA35}">
      <dsp:nvSpPr>
        <dsp:cNvPr id="0" name=""/>
        <dsp:cNvSpPr/>
      </dsp:nvSpPr>
      <dsp:spPr>
        <a:xfrm>
          <a:off x="5705469" y="844220"/>
          <a:ext cx="515742" cy="515742"/>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0B3695-B450-4341-B6E2-FF990CF5CBC3}">
      <dsp:nvSpPr>
        <dsp:cNvPr id="0" name=""/>
        <dsp:cNvSpPr/>
      </dsp:nvSpPr>
      <dsp:spPr>
        <a:xfrm>
          <a:off x="5390293"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In defence of coaxial cable, however, it provides a tremendous amount of bandwidth and is not as susceptible to outside interference as is UTP.</a:t>
          </a:r>
          <a:endParaRPr lang="en-US" sz="1100" kern="1200"/>
        </a:p>
      </dsp:txBody>
      <dsp:txXfrm>
        <a:off x="5390293" y="1596311"/>
        <a:ext cx="1146093" cy="822971"/>
      </dsp:txXfrm>
    </dsp:sp>
    <dsp:sp modelId="{D95109D9-A68E-4E25-B110-20297E11AD6B}">
      <dsp:nvSpPr>
        <dsp:cNvPr id="0" name=""/>
        <dsp:cNvSpPr/>
      </dsp:nvSpPr>
      <dsp:spPr>
        <a:xfrm>
          <a:off x="7052129" y="844220"/>
          <a:ext cx="515742" cy="515742"/>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C2D1C-038C-452B-B453-7F019E7C9121}">
      <dsp:nvSpPr>
        <dsp:cNvPr id="0" name=""/>
        <dsp:cNvSpPr/>
      </dsp:nvSpPr>
      <dsp:spPr>
        <a:xfrm>
          <a:off x="6736953" y="1596311"/>
          <a:ext cx="1146093" cy="8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SG" sz="1100" kern="1200"/>
            <a:t>Overall installation costs might also be lower than for other cable types because the connectors take less time to apply. </a:t>
          </a:r>
          <a:endParaRPr lang="en-US" sz="1100" kern="1200"/>
        </a:p>
      </dsp:txBody>
      <dsp:txXfrm>
        <a:off x="6736953" y="1596311"/>
        <a:ext cx="1146093" cy="8229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A9A1B-3659-4DFD-A5C1-90465A3CCC4E}" type="datetimeFigureOut">
              <a:rPr lang="en-US" smtClean="0"/>
              <a:t>19 Sep 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557137-7BDF-40EC-8038-9BAE2C4E5EF4}" type="slidenum">
              <a:rPr lang="en-US" smtClean="0"/>
              <a:t>‹#›</a:t>
            </a:fld>
            <a:endParaRPr lang="en-US"/>
          </a:p>
        </p:txBody>
      </p:sp>
    </p:spTree>
    <p:extLst>
      <p:ext uri="{BB962C8B-B14F-4D97-AF65-F5344CB8AC3E}">
        <p14:creationId xmlns:p14="http://schemas.microsoft.com/office/powerpoint/2010/main" val="7928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BC6A873-EBC4-49DC-3979-6764D4384C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8C54CB-3C7A-4CED-B7EA-D10110B2D60B}" type="slidenum">
              <a:rPr lang="en-US" altLang="en-US">
                <a:solidFill>
                  <a:srgbClr val="000000"/>
                </a:solidFill>
                <a:latin typeface="Calibri" panose="020F0502020204030204" pitchFamily="34" charset="0"/>
              </a:rPr>
              <a:pPr/>
              <a:t>37</a:t>
            </a:fld>
            <a:endParaRPr lang="en-US" altLang="en-US">
              <a:solidFill>
                <a:srgbClr val="000000"/>
              </a:solidFill>
              <a:latin typeface="Calibri" panose="020F0502020204030204" pitchFamily="34" charset="0"/>
            </a:endParaRPr>
          </a:p>
        </p:txBody>
      </p:sp>
      <p:sp>
        <p:nvSpPr>
          <p:cNvPr id="29699" name="Rectangle 2">
            <a:extLst>
              <a:ext uri="{FF2B5EF4-FFF2-40B4-BE49-F238E27FC236}">
                <a16:creationId xmlns:a16="http://schemas.microsoft.com/office/drawing/2014/main" id="{395D1CB2-F373-3C67-BCE7-0856B951A492}"/>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29700" name="Rectangle 3">
            <a:extLst>
              <a:ext uri="{FF2B5EF4-FFF2-40B4-BE49-F238E27FC236}">
                <a16:creationId xmlns:a16="http://schemas.microsoft.com/office/drawing/2014/main" id="{8413465F-3BB3-C1C7-0616-510A069DC000}"/>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2A864FA-448F-9C44-AD53-396FD05CC4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483BCB-2839-407B-88CA-0A5ED2536B36}" type="slidenum">
              <a:rPr lang="en-US" altLang="en-US">
                <a:solidFill>
                  <a:srgbClr val="000000"/>
                </a:solidFill>
                <a:latin typeface="Calibri" panose="020F0502020204030204" pitchFamily="34" charset="0"/>
              </a:rPr>
              <a:pPr/>
              <a:t>46</a:t>
            </a:fld>
            <a:endParaRPr lang="en-US" altLang="en-US">
              <a:solidFill>
                <a:srgbClr val="000000"/>
              </a:solidFill>
              <a:latin typeface="Calibri" panose="020F0502020204030204" pitchFamily="34" charset="0"/>
            </a:endParaRPr>
          </a:p>
        </p:txBody>
      </p:sp>
      <p:sp>
        <p:nvSpPr>
          <p:cNvPr id="48131" name="Rectangle 2">
            <a:extLst>
              <a:ext uri="{FF2B5EF4-FFF2-40B4-BE49-F238E27FC236}">
                <a16:creationId xmlns:a16="http://schemas.microsoft.com/office/drawing/2014/main" id="{19D736AB-23B4-7D9F-4F46-D36FA51952EB}"/>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8132" name="Rectangle 3">
            <a:extLst>
              <a:ext uri="{FF2B5EF4-FFF2-40B4-BE49-F238E27FC236}">
                <a16:creationId xmlns:a16="http://schemas.microsoft.com/office/drawing/2014/main" id="{03D3B4DA-AAAC-CAC9-89C5-FC2AAB3CB0FB}"/>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D8301DF-E143-52FB-4B4C-7B6E2B65A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368AD9-2EC2-4E36-93CA-9A2C5464FA1D}" type="slidenum">
              <a:rPr lang="en-US" altLang="en-US">
                <a:solidFill>
                  <a:srgbClr val="000000"/>
                </a:solidFill>
                <a:latin typeface="Calibri" panose="020F0502020204030204" pitchFamily="34" charset="0"/>
              </a:rPr>
              <a:pPr/>
              <a:t>47</a:t>
            </a:fld>
            <a:endParaRPr lang="en-US" altLang="en-US">
              <a:solidFill>
                <a:srgbClr val="000000"/>
              </a:solidFill>
              <a:latin typeface="Calibri" panose="020F0502020204030204" pitchFamily="34" charset="0"/>
            </a:endParaRPr>
          </a:p>
        </p:txBody>
      </p:sp>
      <p:sp>
        <p:nvSpPr>
          <p:cNvPr id="50179" name="Rectangle 2">
            <a:extLst>
              <a:ext uri="{FF2B5EF4-FFF2-40B4-BE49-F238E27FC236}">
                <a16:creationId xmlns:a16="http://schemas.microsoft.com/office/drawing/2014/main" id="{E553139C-8735-F1CB-7F3B-04032C21CC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F475BA2-4F23-A847-6F25-0296BF40E9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D1C0DD-DC74-463A-ACE8-EFC0B75C249D}" type="slidenum">
              <a:rPr lang="en-US" altLang="en-US">
                <a:solidFill>
                  <a:srgbClr val="000000"/>
                </a:solidFill>
                <a:latin typeface="Calibri" panose="020F0502020204030204" pitchFamily="34" charset="0"/>
              </a:rPr>
              <a:pPr/>
              <a:t>48</a:t>
            </a:fld>
            <a:endParaRPr lang="en-US" altLang="en-US">
              <a:solidFill>
                <a:srgbClr val="000000"/>
              </a:solidFill>
              <a:latin typeface="Calibri" panose="020F0502020204030204" pitchFamily="34" charset="0"/>
            </a:endParaRPr>
          </a:p>
        </p:txBody>
      </p:sp>
      <p:sp>
        <p:nvSpPr>
          <p:cNvPr id="52227" name="Rectangle 2">
            <a:extLst>
              <a:ext uri="{FF2B5EF4-FFF2-40B4-BE49-F238E27FC236}">
                <a16:creationId xmlns:a16="http://schemas.microsoft.com/office/drawing/2014/main" id="{770CE466-A6BE-120C-26FD-6554402393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5C9FC888-3FDE-6E72-F1E4-AC6EDCEAEF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1E3D5B-63C1-484E-B4C1-7A8E421DD5B9}" type="slidenum">
              <a:rPr lang="en-US" altLang="en-US">
                <a:solidFill>
                  <a:srgbClr val="000000"/>
                </a:solidFill>
                <a:latin typeface="Calibri" panose="020F0502020204030204" pitchFamily="34" charset="0"/>
              </a:rPr>
              <a:pPr/>
              <a:t>49</a:t>
            </a:fld>
            <a:endParaRPr lang="en-US" altLang="en-US">
              <a:solidFill>
                <a:srgbClr val="000000"/>
              </a:solidFill>
              <a:latin typeface="Calibri" panose="020F0502020204030204" pitchFamily="34" charset="0"/>
            </a:endParaRPr>
          </a:p>
        </p:txBody>
      </p:sp>
      <p:sp>
        <p:nvSpPr>
          <p:cNvPr id="54275" name="Rectangle 2">
            <a:extLst>
              <a:ext uri="{FF2B5EF4-FFF2-40B4-BE49-F238E27FC236}">
                <a16:creationId xmlns:a16="http://schemas.microsoft.com/office/drawing/2014/main" id="{2777CD91-62FE-A517-9F06-F101296E6F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4324DABC-8255-B81D-F2C5-63027F3BCB12}"/>
              </a:ext>
            </a:extLst>
          </p:cNvPr>
          <p:cNvSpPr>
            <a:spLocks noGrp="1" noRot="1" noChangeAspect="1" noChangeArrowheads="1" noTextEdit="1"/>
          </p:cNvSpPr>
          <p:nvPr>
            <p:ph type="sldImg"/>
          </p:nvPr>
        </p:nvSpPr>
        <p:spPr bwMode="auto">
          <a:xfrm>
            <a:off x="465138" y="733425"/>
            <a:ext cx="639445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3715" name="Rectangle 3">
            <a:extLst>
              <a:ext uri="{FF2B5EF4-FFF2-40B4-BE49-F238E27FC236}">
                <a16:creationId xmlns:a16="http://schemas.microsoft.com/office/drawing/2014/main" id="{DF1358EA-54F4-6A3F-CC86-86440EF7ABF0}"/>
              </a:ext>
            </a:extLst>
          </p:cNvPr>
          <p:cNvSpPr txBox="1">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Rectangle 1">
            <a:extLst>
              <a:ext uri="{FF2B5EF4-FFF2-40B4-BE49-F238E27FC236}">
                <a16:creationId xmlns:a16="http://schemas.microsoft.com/office/drawing/2014/main" id="{CCD3F54F-B8C3-7112-B521-C0354AC7D80F}"/>
              </a:ext>
            </a:extLst>
          </p:cNvPr>
          <p:cNvSpPr>
            <a:spLocks noGrp="1" noRot="1" noChangeAspect="1" noChangeArrowheads="1" noTextEdit="1"/>
          </p:cNvSpPr>
          <p:nvPr>
            <p:ph type="sldImg"/>
          </p:nvPr>
        </p:nvSpPr>
        <p:spPr bwMode="auto">
          <a:xfrm>
            <a:off x="669925" y="838200"/>
            <a:ext cx="5980113" cy="33655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6258" name="Rectangle 2">
            <a:extLst>
              <a:ext uri="{FF2B5EF4-FFF2-40B4-BE49-F238E27FC236}">
                <a16:creationId xmlns:a16="http://schemas.microsoft.com/office/drawing/2014/main" id="{3166CAAE-95B9-A7C3-03BF-13F997F7138D}"/>
              </a:ext>
            </a:extLst>
          </p:cNvPr>
          <p:cNvSpPr txBox="1">
            <a:spLocks noGrp="1" noChangeArrowheads="1"/>
          </p:cNvSpPr>
          <p:nvPr>
            <p:ph type="body" idx="1"/>
          </p:nvPr>
        </p:nvSpPr>
        <p:spPr bwMode="auto">
          <a:xfrm>
            <a:off x="976313" y="4565650"/>
            <a:ext cx="5362575" cy="404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6" tIns="47413" rIns="94826" bIns="47413"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1135552-AB46-6669-6154-E3323D61A7E2}"/>
              </a:ext>
            </a:extLst>
          </p:cNvPr>
          <p:cNvSpPr>
            <a:spLocks noGrp="1" noRot="1" noChangeAspect="1" noChangeArrowheads="1" noTextEdit="1"/>
          </p:cNvSpPr>
          <p:nvPr>
            <p:ph type="sldImg"/>
          </p:nvPr>
        </p:nvSpPr>
        <p:spPr bwMode="auto">
          <a:xfrm>
            <a:off x="465138" y="733425"/>
            <a:ext cx="639445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9507" name="Rectangle 3">
            <a:extLst>
              <a:ext uri="{FF2B5EF4-FFF2-40B4-BE49-F238E27FC236}">
                <a16:creationId xmlns:a16="http://schemas.microsoft.com/office/drawing/2014/main" id="{BE833A17-71CD-377C-7AD7-D361D3F05D4D}"/>
              </a:ext>
            </a:extLst>
          </p:cNvPr>
          <p:cNvSpPr txBox="1">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1" name="Rectangle 1">
            <a:extLst>
              <a:ext uri="{FF2B5EF4-FFF2-40B4-BE49-F238E27FC236}">
                <a16:creationId xmlns:a16="http://schemas.microsoft.com/office/drawing/2014/main" id="{573E3F34-4A77-D881-2A12-E3633AF0787C}"/>
              </a:ext>
            </a:extLst>
          </p:cNvPr>
          <p:cNvSpPr>
            <a:spLocks noGrp="1" noRot="1" noChangeAspect="1" noChangeArrowheads="1" noTextEdit="1"/>
          </p:cNvSpPr>
          <p:nvPr>
            <p:ph type="sldImg"/>
          </p:nvPr>
        </p:nvSpPr>
        <p:spPr bwMode="auto">
          <a:xfrm>
            <a:off x="669925" y="838200"/>
            <a:ext cx="5980113" cy="33655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2" name="Rectangle 2">
            <a:extLst>
              <a:ext uri="{FF2B5EF4-FFF2-40B4-BE49-F238E27FC236}">
                <a16:creationId xmlns:a16="http://schemas.microsoft.com/office/drawing/2014/main" id="{694B4F0C-CBAE-EF25-91BB-0EA38F84AC7E}"/>
              </a:ext>
            </a:extLst>
          </p:cNvPr>
          <p:cNvSpPr txBox="1">
            <a:spLocks noGrp="1" noChangeArrowheads="1"/>
          </p:cNvSpPr>
          <p:nvPr>
            <p:ph type="body" idx="1"/>
          </p:nvPr>
        </p:nvSpPr>
        <p:spPr bwMode="auto">
          <a:xfrm>
            <a:off x="976313" y="4565650"/>
            <a:ext cx="5362575" cy="4041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826" tIns="47413" rIns="94826" bIns="47413"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01B6BDF7-E915-FCD4-D88E-494DB421A87B}"/>
              </a:ext>
            </a:extLst>
          </p:cNvPr>
          <p:cNvSpPr>
            <a:spLocks noGrp="1" noRot="1" noChangeAspect="1" noChangeArrowheads="1" noTextEdit="1"/>
          </p:cNvSpPr>
          <p:nvPr>
            <p:ph type="sldImg"/>
          </p:nvPr>
        </p:nvSpPr>
        <p:spPr bwMode="auto">
          <a:xfrm>
            <a:off x="465138" y="733425"/>
            <a:ext cx="6394450" cy="3597275"/>
          </a:xfrm>
          <a:prstGeom prst="rect">
            <a:avLst/>
          </a:prstGeom>
          <a:no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1555" name="Rectangle 3">
            <a:extLst>
              <a:ext uri="{FF2B5EF4-FFF2-40B4-BE49-F238E27FC236}">
                <a16:creationId xmlns:a16="http://schemas.microsoft.com/office/drawing/2014/main" id="{F9E17D4F-C2D9-578C-7321-5D2659F816AC}"/>
              </a:ext>
            </a:extLst>
          </p:cNvPr>
          <p:cNvSpPr txBox="1">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9340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2514468-0B27-86C6-82AC-B7A0C692B9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7A789C-D301-428C-9118-DE52C17B150C}" type="slidenum">
              <a:rPr lang="en-US" altLang="en-US">
                <a:solidFill>
                  <a:srgbClr val="000000"/>
                </a:solidFill>
                <a:latin typeface="Calibri" panose="020F0502020204030204" pitchFamily="34" charset="0"/>
              </a:rPr>
              <a:pPr/>
              <a:t>38</a:t>
            </a:fld>
            <a:endParaRPr lang="en-US" altLang="en-US">
              <a:solidFill>
                <a:srgbClr val="000000"/>
              </a:solidFill>
              <a:latin typeface="Calibri" panose="020F0502020204030204" pitchFamily="34" charset="0"/>
            </a:endParaRPr>
          </a:p>
        </p:txBody>
      </p:sp>
      <p:sp>
        <p:nvSpPr>
          <p:cNvPr id="31747" name="Rectangle 2">
            <a:extLst>
              <a:ext uri="{FF2B5EF4-FFF2-40B4-BE49-F238E27FC236}">
                <a16:creationId xmlns:a16="http://schemas.microsoft.com/office/drawing/2014/main" id="{E3702FF8-D3D4-296B-0F8F-03EE6BD3CD1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1748" name="Rectangle 3">
            <a:extLst>
              <a:ext uri="{FF2B5EF4-FFF2-40B4-BE49-F238E27FC236}">
                <a16:creationId xmlns:a16="http://schemas.microsoft.com/office/drawing/2014/main" id="{E5A0CC10-8E32-5BFB-4593-A30CF0020EE5}"/>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AC2ED123-CCA8-D8C1-F139-B2DFE78895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86D41B-2463-4600-8E9C-8D5AC98FFCC2}" type="slidenum">
              <a:rPr lang="en-US" altLang="en-US">
                <a:solidFill>
                  <a:srgbClr val="000000"/>
                </a:solidFill>
                <a:latin typeface="Calibri" panose="020F0502020204030204" pitchFamily="34" charset="0"/>
              </a:rPr>
              <a:pPr/>
              <a:t>39</a:t>
            </a:fld>
            <a:endParaRPr lang="en-US" altLang="en-US">
              <a:solidFill>
                <a:srgbClr val="000000"/>
              </a:solidFill>
              <a:latin typeface="Calibri" panose="020F0502020204030204" pitchFamily="34" charset="0"/>
            </a:endParaRPr>
          </a:p>
        </p:txBody>
      </p:sp>
      <p:sp>
        <p:nvSpPr>
          <p:cNvPr id="33795" name="Rectangle 2">
            <a:extLst>
              <a:ext uri="{FF2B5EF4-FFF2-40B4-BE49-F238E27FC236}">
                <a16:creationId xmlns:a16="http://schemas.microsoft.com/office/drawing/2014/main" id="{E94DF2FB-4A1E-8A6F-D031-C890B432F6ED}"/>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3796" name="Rectangle 3">
            <a:extLst>
              <a:ext uri="{FF2B5EF4-FFF2-40B4-BE49-F238E27FC236}">
                <a16:creationId xmlns:a16="http://schemas.microsoft.com/office/drawing/2014/main" id="{D4DC1528-F998-F0CA-6323-3151A1F2DA74}"/>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ADE6D46-D9EA-7CB8-53C6-F61DA5BF58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4F6F9E-4C19-4441-A42C-54DF0C54D671}" type="slidenum">
              <a:rPr lang="en-US" altLang="en-US">
                <a:solidFill>
                  <a:srgbClr val="000000"/>
                </a:solidFill>
                <a:latin typeface="Calibri" panose="020F0502020204030204" pitchFamily="34" charset="0"/>
              </a:rPr>
              <a:pPr/>
              <a:t>40</a:t>
            </a:fld>
            <a:endParaRPr lang="en-US" altLang="en-US">
              <a:solidFill>
                <a:srgbClr val="000000"/>
              </a:solidFill>
              <a:latin typeface="Calibri" panose="020F0502020204030204" pitchFamily="34" charset="0"/>
            </a:endParaRPr>
          </a:p>
        </p:txBody>
      </p:sp>
      <p:sp>
        <p:nvSpPr>
          <p:cNvPr id="35843" name="Rectangle 2">
            <a:extLst>
              <a:ext uri="{FF2B5EF4-FFF2-40B4-BE49-F238E27FC236}">
                <a16:creationId xmlns:a16="http://schemas.microsoft.com/office/drawing/2014/main" id="{240784E1-4E02-A2D1-CF4F-99E23610528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5844" name="Rectangle 3">
            <a:extLst>
              <a:ext uri="{FF2B5EF4-FFF2-40B4-BE49-F238E27FC236}">
                <a16:creationId xmlns:a16="http://schemas.microsoft.com/office/drawing/2014/main" id="{FEF650E7-4528-64FC-9BE6-ABB918AC340E}"/>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DC2898B-CD88-0C4A-2EF0-60F137C6C8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F29D65-5DF9-4950-BE5C-631B39ED6E82}" type="slidenum">
              <a:rPr lang="en-US" altLang="en-US">
                <a:solidFill>
                  <a:srgbClr val="000000"/>
                </a:solidFill>
                <a:latin typeface="Calibri" panose="020F0502020204030204" pitchFamily="34" charset="0"/>
              </a:rPr>
              <a:pPr/>
              <a:t>41</a:t>
            </a:fld>
            <a:endParaRPr lang="en-US" altLang="en-US">
              <a:solidFill>
                <a:srgbClr val="000000"/>
              </a:solidFill>
              <a:latin typeface="Calibri" panose="020F0502020204030204" pitchFamily="34" charset="0"/>
            </a:endParaRPr>
          </a:p>
        </p:txBody>
      </p:sp>
      <p:sp>
        <p:nvSpPr>
          <p:cNvPr id="37891" name="Rectangle 2">
            <a:extLst>
              <a:ext uri="{FF2B5EF4-FFF2-40B4-BE49-F238E27FC236}">
                <a16:creationId xmlns:a16="http://schemas.microsoft.com/office/drawing/2014/main" id="{DEF65481-7809-360B-4059-72E10ACB150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7892" name="Rectangle 3">
            <a:extLst>
              <a:ext uri="{FF2B5EF4-FFF2-40B4-BE49-F238E27FC236}">
                <a16:creationId xmlns:a16="http://schemas.microsoft.com/office/drawing/2014/main" id="{2E0DDE03-C0DD-8B6A-57C1-4A96F0EBA418}"/>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4DE112D-25C4-C048-3C14-E647F45EBC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563208-9F08-4AB3-8A25-50FCFCCC3214}" type="slidenum">
              <a:rPr lang="en-US" altLang="en-US">
                <a:solidFill>
                  <a:srgbClr val="000000"/>
                </a:solidFill>
                <a:latin typeface="Calibri" panose="020F0502020204030204" pitchFamily="34" charset="0"/>
              </a:rPr>
              <a:pPr/>
              <a:t>42</a:t>
            </a:fld>
            <a:endParaRPr lang="en-US" altLang="en-US">
              <a:solidFill>
                <a:srgbClr val="000000"/>
              </a:solidFill>
              <a:latin typeface="Calibri" panose="020F0502020204030204" pitchFamily="34" charset="0"/>
            </a:endParaRPr>
          </a:p>
        </p:txBody>
      </p:sp>
      <p:sp>
        <p:nvSpPr>
          <p:cNvPr id="39939" name="Rectangle 2">
            <a:extLst>
              <a:ext uri="{FF2B5EF4-FFF2-40B4-BE49-F238E27FC236}">
                <a16:creationId xmlns:a16="http://schemas.microsoft.com/office/drawing/2014/main" id="{457E041D-AF03-5F5A-420E-7025E04EB5A6}"/>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39940" name="Rectangle 3">
            <a:extLst>
              <a:ext uri="{FF2B5EF4-FFF2-40B4-BE49-F238E27FC236}">
                <a16:creationId xmlns:a16="http://schemas.microsoft.com/office/drawing/2014/main" id="{E4804D9B-E50C-B5C0-027F-4017059BA973}"/>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EF83C18-BB95-9FB2-95AE-8EEB67BCD4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63BA71-4338-454D-B1DE-5AF5D4ACB29A}" type="slidenum">
              <a:rPr lang="en-US" altLang="en-US">
                <a:solidFill>
                  <a:srgbClr val="000000"/>
                </a:solidFill>
                <a:latin typeface="Calibri" panose="020F0502020204030204" pitchFamily="34" charset="0"/>
              </a:rPr>
              <a:pPr/>
              <a:t>43</a:t>
            </a:fld>
            <a:endParaRPr lang="en-US" altLang="en-US">
              <a:solidFill>
                <a:srgbClr val="000000"/>
              </a:solidFill>
              <a:latin typeface="Calibri" panose="020F0502020204030204" pitchFamily="34" charset="0"/>
            </a:endParaRPr>
          </a:p>
        </p:txBody>
      </p:sp>
      <p:sp>
        <p:nvSpPr>
          <p:cNvPr id="41987" name="Rectangle 2">
            <a:extLst>
              <a:ext uri="{FF2B5EF4-FFF2-40B4-BE49-F238E27FC236}">
                <a16:creationId xmlns:a16="http://schemas.microsoft.com/office/drawing/2014/main" id="{84711F34-7C4F-6B38-B257-105A2BBBA57F}"/>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1988" name="Rectangle 3">
            <a:extLst>
              <a:ext uri="{FF2B5EF4-FFF2-40B4-BE49-F238E27FC236}">
                <a16:creationId xmlns:a16="http://schemas.microsoft.com/office/drawing/2014/main" id="{244B2DFC-CA7C-09F0-AC29-4CB61A18D683}"/>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2055E62-D831-1050-6444-C12B6FCAC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4DF35F-3910-4041-BFA2-7FDC152DCD11}" type="slidenum">
              <a:rPr lang="en-US" altLang="en-US">
                <a:solidFill>
                  <a:srgbClr val="000000"/>
                </a:solidFill>
                <a:latin typeface="Calibri" panose="020F0502020204030204" pitchFamily="34" charset="0"/>
              </a:rPr>
              <a:pPr/>
              <a:t>44</a:t>
            </a:fld>
            <a:endParaRPr lang="en-US" altLang="en-US">
              <a:solidFill>
                <a:srgbClr val="000000"/>
              </a:solidFill>
              <a:latin typeface="Calibri" panose="020F0502020204030204" pitchFamily="34" charset="0"/>
            </a:endParaRPr>
          </a:p>
        </p:txBody>
      </p:sp>
      <p:sp>
        <p:nvSpPr>
          <p:cNvPr id="44035" name="Rectangle 2">
            <a:extLst>
              <a:ext uri="{FF2B5EF4-FFF2-40B4-BE49-F238E27FC236}">
                <a16:creationId xmlns:a16="http://schemas.microsoft.com/office/drawing/2014/main" id="{43B4FC5F-4F5C-1E1C-42AD-AECFA1FA19B2}"/>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4036" name="Rectangle 3">
            <a:extLst>
              <a:ext uri="{FF2B5EF4-FFF2-40B4-BE49-F238E27FC236}">
                <a16:creationId xmlns:a16="http://schemas.microsoft.com/office/drawing/2014/main" id="{43A9E2E9-6B7C-27F7-5204-76164E4EE398}"/>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BAB3709-96B5-9CB1-EBF1-2D3D08C61F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0EDD9E-8E78-4962-AD8D-DD582C085FDE}" type="slidenum">
              <a:rPr lang="en-US" altLang="en-US">
                <a:solidFill>
                  <a:srgbClr val="000000"/>
                </a:solidFill>
                <a:latin typeface="Calibri" panose="020F0502020204030204" pitchFamily="34" charset="0"/>
              </a:rPr>
              <a:pPr/>
              <a:t>45</a:t>
            </a:fld>
            <a:endParaRPr lang="en-US" altLang="en-US">
              <a:solidFill>
                <a:srgbClr val="000000"/>
              </a:solidFill>
              <a:latin typeface="Calibri" panose="020F0502020204030204" pitchFamily="34" charset="0"/>
            </a:endParaRPr>
          </a:p>
        </p:txBody>
      </p:sp>
      <p:sp>
        <p:nvSpPr>
          <p:cNvPr id="46083" name="Rectangle 2">
            <a:extLst>
              <a:ext uri="{FF2B5EF4-FFF2-40B4-BE49-F238E27FC236}">
                <a16:creationId xmlns:a16="http://schemas.microsoft.com/office/drawing/2014/main" id="{C22CAFE9-A362-9CA3-578F-ADDDF7E3317D}"/>
              </a:ext>
            </a:extLst>
          </p:cNvPr>
          <p:cNvSpPr>
            <a:spLocks noGrp="1" noRot="1" noChangeAspect="1" noChangeArrowheads="1" noTextEdit="1"/>
          </p:cNvSpPr>
          <p:nvPr>
            <p:ph type="sldImg"/>
          </p:nvPr>
        </p:nvSpPr>
        <p:spPr bwMode="auto">
          <a:xfrm>
            <a:off x="646113" y="915988"/>
            <a:ext cx="5567362" cy="3132137"/>
          </a:xfrm>
          <a:solidFill>
            <a:srgbClr val="FFFFFF"/>
          </a:solidFill>
          <a:ln>
            <a:solidFill>
              <a:srgbClr val="000000"/>
            </a:solidFill>
            <a:miter lim="800000"/>
            <a:headEnd/>
            <a:tailEnd/>
          </a:ln>
        </p:spPr>
      </p:sp>
      <p:sp>
        <p:nvSpPr>
          <p:cNvPr id="46084" name="Rectangle 3">
            <a:extLst>
              <a:ext uri="{FF2B5EF4-FFF2-40B4-BE49-F238E27FC236}">
                <a16:creationId xmlns:a16="http://schemas.microsoft.com/office/drawing/2014/main" id="{0AEC6430-5A17-66E6-24DA-15997F2E43B0}"/>
              </a:ext>
            </a:extLst>
          </p:cNvPr>
          <p:cNvSpPr>
            <a:spLocks noGrp="1" noChangeArrowheads="1"/>
          </p:cNvSpPr>
          <p:nvPr>
            <p:ph type="body" idx="1"/>
          </p:nvPr>
        </p:nvSpPr>
        <p:spPr bwMode="auto">
          <a:xfrm>
            <a:off x="1046163" y="4352925"/>
            <a:ext cx="4770437" cy="347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DC8F-35B6-2D04-9D89-6FE46DDB6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12C146-F22F-2530-1508-AFF64B1B5D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F7B98D-C449-CAAB-5F4D-F42A8F82BCF5}"/>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CE9506DA-BDCE-D1C3-0C34-4F7070644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CB75A-39F7-01C6-B8E5-61DB463AD03B}"/>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053494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2DEF-A8FA-05D2-1A3A-6F89613D0E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71D7-C7F0-ED95-5793-AEC4046AB6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EEC7C-E721-C9C1-AA65-6BBBDF257A7B}"/>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4070FFF3-01F5-54EA-C909-671CCF29D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8ECF9-B266-2E0B-272B-F5F19AF15769}"/>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102846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9D897-29BA-BCB6-6E1A-35CE4F9A9F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8A30CC-FB6C-43F9-A0D5-F6EAA707B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61B3B-22EA-3C49-BE24-C6506222B449}"/>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3F2F9EF6-1A1D-01DD-535A-013E6D0BF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49A15-A0C0-6617-34A2-513E23FF4891}"/>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754365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6AB618A-C23F-660A-BC30-14AFCBA5ED86}"/>
              </a:ext>
            </a:extLst>
          </p:cNvPr>
          <p:cNvSpPr>
            <a:spLocks noGrp="1"/>
          </p:cNvSpPr>
          <p:nvPr>
            <p:ph type="dt" sz="half" idx="10"/>
          </p:nvPr>
        </p:nvSpPr>
        <p:spPr>
          <a:xfrm>
            <a:off x="609600" y="6245225"/>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A77E4DAC-1B33-36CD-B954-99987BBFFC8C}"/>
              </a:ext>
            </a:extLst>
          </p:cNvPr>
          <p:cNvSpPr>
            <a:spLocks noGrp="1"/>
          </p:cNvSpPr>
          <p:nvPr>
            <p:ph type="ftr" sz="quarter" idx="11"/>
          </p:nvPr>
        </p:nvSpPr>
        <p:spPr>
          <a:xfrm>
            <a:off x="4165600" y="6245225"/>
            <a:ext cx="3860800" cy="476250"/>
          </a:xfrm>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DC0C00F7-0C9A-5BC1-08CF-97F33B31E654}"/>
              </a:ext>
            </a:extLst>
          </p:cNvPr>
          <p:cNvSpPr>
            <a:spLocks noGrp="1"/>
          </p:cNvSpPr>
          <p:nvPr>
            <p:ph type="sldNum" sz="quarter" idx="12"/>
          </p:nvPr>
        </p:nvSpPr>
        <p:spPr>
          <a:xfrm>
            <a:off x="8737600" y="6245225"/>
            <a:ext cx="2844800" cy="476250"/>
          </a:xfrm>
        </p:spPr>
        <p:txBody>
          <a:bodyPr/>
          <a:lstStyle>
            <a:lvl1pPr>
              <a:defRPr/>
            </a:lvl1pPr>
          </a:lstStyle>
          <a:p>
            <a:pPr>
              <a:defRPr/>
            </a:pPr>
            <a:fld id="{B221AA8E-7363-44A6-BE45-C2149749EBDC}" type="slidenum">
              <a:rPr lang="en-US" altLang="en-US"/>
              <a:pPr>
                <a:defRPr/>
              </a:pPr>
              <a:t>‹#›</a:t>
            </a:fld>
            <a:endParaRPr lang="en-US" altLang="en-US"/>
          </a:p>
        </p:txBody>
      </p:sp>
    </p:spTree>
    <p:extLst>
      <p:ext uri="{BB962C8B-B14F-4D97-AF65-F5344CB8AC3E}">
        <p14:creationId xmlns:p14="http://schemas.microsoft.com/office/powerpoint/2010/main" val="149634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D07B-01AB-0B0F-238F-993D6D654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7A694-5484-4F51-5F98-CBE9DB1CCC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A6078-6E91-0D08-1F57-14E37610AABA}"/>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0D4B4CA0-C3EA-5FB3-5227-600317FFE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3CA3C-E756-DE65-1C47-58EACB71C042}"/>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42668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96CD-0B43-DE78-C454-0C044254B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EBD432-35EB-0C0D-A609-CF973378A2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F41177-901C-82CF-1CCC-C5DD307716A5}"/>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206DBBE1-4A1D-3D59-F09E-BAD418DEE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B3381-46FB-D63E-9B13-D99CF716E45A}"/>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59525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E04B-A278-8418-4900-EFF4F8064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8F24-73DF-3D83-CF33-0B8713CDF8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5C9726-B6B9-B874-DDDD-0FA8830FED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F7972-E4F4-569F-ECFA-732BD61FE79B}"/>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6" name="Footer Placeholder 5">
            <a:extLst>
              <a:ext uri="{FF2B5EF4-FFF2-40B4-BE49-F238E27FC236}">
                <a16:creationId xmlns:a16="http://schemas.microsoft.com/office/drawing/2014/main" id="{81DB5793-90F0-B8AE-3DE5-8B720EA36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65AE1-3006-B140-F54D-53041CC79B70}"/>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93532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F185-1BBA-2909-BC1D-FA40B487E1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992D7-6D18-3C3D-2587-9EB867CCD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F25FC5-30A0-C40C-57E2-0682E5F8C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2F309-A4CB-5D09-29E8-5FD7D3099E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BC0730-1785-561A-C741-F39686C6D9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CC8D6F-FDAA-88F1-FD72-1ECC0CC59BA9}"/>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8" name="Footer Placeholder 7">
            <a:extLst>
              <a:ext uri="{FF2B5EF4-FFF2-40B4-BE49-F238E27FC236}">
                <a16:creationId xmlns:a16="http://schemas.microsoft.com/office/drawing/2014/main" id="{A59C3810-D358-1207-A5B5-3095EFBC81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5BB7E9-E67E-417E-367E-AC6FA627C1D3}"/>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260261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CC33-3FC8-37F9-4511-9B2ADFB17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3C7D8A-B942-5682-290C-883724ABA515}"/>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4" name="Footer Placeholder 3">
            <a:extLst>
              <a:ext uri="{FF2B5EF4-FFF2-40B4-BE49-F238E27FC236}">
                <a16:creationId xmlns:a16="http://schemas.microsoft.com/office/drawing/2014/main" id="{D856A620-E9D4-FC38-C8EF-8FE28BD88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139FF4-95BF-96BD-CE2D-2BA051076E1E}"/>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04607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BA77D-99B1-EC6E-95C9-FE7ABE29F79B}"/>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3" name="Footer Placeholder 2">
            <a:extLst>
              <a:ext uri="{FF2B5EF4-FFF2-40B4-BE49-F238E27FC236}">
                <a16:creationId xmlns:a16="http://schemas.microsoft.com/office/drawing/2014/main" id="{7E4A047E-BF4E-EDD5-DC2B-53136E775D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0B87EF-D645-25F9-56E4-07FECB3D21A8}"/>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150038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12B2-5444-8D30-03DB-50AB3D92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C5DEFC-9BF9-88C5-5F4C-DCE3F9EC8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49F97A-F08E-CF37-8B57-C0A50B38B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9C72BD-6A07-1915-A875-AB7BB5D7F94A}"/>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6" name="Footer Placeholder 5">
            <a:extLst>
              <a:ext uri="{FF2B5EF4-FFF2-40B4-BE49-F238E27FC236}">
                <a16:creationId xmlns:a16="http://schemas.microsoft.com/office/drawing/2014/main" id="{3F25A7C0-E3BB-DC41-E812-B2DD24843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79CE4-A378-23F5-176F-B1A1D24AC738}"/>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330281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FE4C-346A-74E9-487B-922892FCF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BA1013-7A97-002F-B624-66E160DC5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B6F6B-7222-9A0A-A7DA-81E4BC0B8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671A7-A6EB-500E-842A-6A6D72CCAA28}"/>
              </a:ext>
            </a:extLst>
          </p:cNvPr>
          <p:cNvSpPr>
            <a:spLocks noGrp="1"/>
          </p:cNvSpPr>
          <p:nvPr>
            <p:ph type="dt" sz="half" idx="10"/>
          </p:nvPr>
        </p:nvSpPr>
        <p:spPr/>
        <p:txBody>
          <a:bodyPr/>
          <a:lstStyle/>
          <a:p>
            <a:fld id="{B5D01744-4B58-4485-B9C0-733237A2976E}" type="datetimeFigureOut">
              <a:rPr lang="en-US" smtClean="0"/>
              <a:t>19 Sep 24</a:t>
            </a:fld>
            <a:endParaRPr lang="en-US"/>
          </a:p>
        </p:txBody>
      </p:sp>
      <p:sp>
        <p:nvSpPr>
          <p:cNvPr id="6" name="Footer Placeholder 5">
            <a:extLst>
              <a:ext uri="{FF2B5EF4-FFF2-40B4-BE49-F238E27FC236}">
                <a16:creationId xmlns:a16="http://schemas.microsoft.com/office/drawing/2014/main" id="{9208326B-F827-D033-5744-5ACD6E9E4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AF360-4CA2-70D0-51C2-373BC22BD357}"/>
              </a:ext>
            </a:extLst>
          </p:cNvPr>
          <p:cNvSpPr>
            <a:spLocks noGrp="1"/>
          </p:cNvSpPr>
          <p:nvPr>
            <p:ph type="sldNum" sz="quarter" idx="12"/>
          </p:nvPr>
        </p:nvSpPr>
        <p:spPr/>
        <p:txBody>
          <a:bodyPr/>
          <a:lstStyle/>
          <a:p>
            <a:fld id="{4064154C-2FCA-4451-A3AC-36B7C32710E3}" type="slidenum">
              <a:rPr lang="en-US" smtClean="0"/>
              <a:t>‹#›</a:t>
            </a:fld>
            <a:endParaRPr lang="en-US"/>
          </a:p>
        </p:txBody>
      </p:sp>
    </p:spTree>
    <p:extLst>
      <p:ext uri="{BB962C8B-B14F-4D97-AF65-F5344CB8AC3E}">
        <p14:creationId xmlns:p14="http://schemas.microsoft.com/office/powerpoint/2010/main" val="259336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48331-36A6-72A3-D62E-0B963FE43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D73A6-9FCE-719F-F3B6-6AD59D805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68522-89B2-592E-3478-E724CD634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D01744-4B58-4485-B9C0-733237A2976E}" type="datetimeFigureOut">
              <a:rPr lang="en-US" smtClean="0"/>
              <a:t>19 Sep 24</a:t>
            </a:fld>
            <a:endParaRPr lang="en-US"/>
          </a:p>
        </p:txBody>
      </p:sp>
      <p:sp>
        <p:nvSpPr>
          <p:cNvPr id="5" name="Footer Placeholder 4">
            <a:extLst>
              <a:ext uri="{FF2B5EF4-FFF2-40B4-BE49-F238E27FC236}">
                <a16:creationId xmlns:a16="http://schemas.microsoft.com/office/drawing/2014/main" id="{2473567A-9F4F-3FDB-311D-4E204859B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33AE70-40FB-942A-9454-58D0F44CEB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64154C-2FCA-4451-A3AC-36B7C32710E3}" type="slidenum">
              <a:rPr lang="en-US" smtClean="0"/>
              <a:t>‹#›</a:t>
            </a:fld>
            <a:endParaRPr lang="en-US"/>
          </a:p>
        </p:txBody>
      </p:sp>
    </p:spTree>
    <p:extLst>
      <p:ext uri="{BB962C8B-B14F-4D97-AF65-F5344CB8AC3E}">
        <p14:creationId xmlns:p14="http://schemas.microsoft.com/office/powerpoint/2010/main" val="326044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18.pn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hyperlink" Target="http://images.google.com/imgres?imgurl=http://img.ferra.ru/catalog/img/items/26006_00.jpg&amp;imgrefurl=http://www.ferra.ru/catalog/%3Fd%3D26006&amp;h=250&amp;w=241&amp;sz=13&amp;tbnid=rHa6EQKXoXgJ:&amp;tbnh=106&amp;tbnw=102&amp;hl=en&amp;start=9&amp;prev=/images%3Fq%3Dutp%2Bpatch%2Bcord%26svnum%3D10%26hl%3Den%26lr%3D%26ie%3DUTF-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8.jpe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34FB-918C-098C-135E-B942769B884F}"/>
              </a:ext>
            </a:extLst>
          </p:cNvPr>
          <p:cNvSpPr>
            <a:spLocks noGrp="1"/>
          </p:cNvSpPr>
          <p:nvPr>
            <p:ph type="ctrTitle"/>
          </p:nvPr>
        </p:nvSpPr>
        <p:spPr/>
        <p:txBody>
          <a:bodyPr/>
          <a:lstStyle/>
          <a:p>
            <a:r>
              <a:rPr lang="en-US" dirty="0"/>
              <a:t>Network Security Basics</a:t>
            </a:r>
          </a:p>
        </p:txBody>
      </p:sp>
      <p:sp>
        <p:nvSpPr>
          <p:cNvPr id="3" name="Subtitle 2">
            <a:extLst>
              <a:ext uri="{FF2B5EF4-FFF2-40B4-BE49-F238E27FC236}">
                <a16:creationId xmlns:a16="http://schemas.microsoft.com/office/drawing/2014/main" id="{7D7FC411-8D1E-2B93-F32B-980E8EE09FA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35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AC83-ABD4-D0C9-F7A6-6367683C9DEE}"/>
              </a:ext>
            </a:extLst>
          </p:cNvPr>
          <p:cNvSpPr>
            <a:spLocks noGrp="1"/>
          </p:cNvSpPr>
          <p:nvPr>
            <p:ph type="title"/>
          </p:nvPr>
        </p:nvSpPr>
        <p:spPr/>
        <p:txBody>
          <a:bodyPr/>
          <a:lstStyle/>
          <a:p>
            <a:r>
              <a:rPr lang="en-US" dirty="0"/>
              <a:t>Load Balancer</a:t>
            </a:r>
          </a:p>
        </p:txBody>
      </p:sp>
      <p:sp>
        <p:nvSpPr>
          <p:cNvPr id="5" name="Content Placeholder 4">
            <a:extLst>
              <a:ext uri="{FF2B5EF4-FFF2-40B4-BE49-F238E27FC236}">
                <a16:creationId xmlns:a16="http://schemas.microsoft.com/office/drawing/2014/main" id="{F5EA4468-56B6-C27C-D39B-3E6BEC801A30}"/>
              </a:ext>
            </a:extLst>
          </p:cNvPr>
          <p:cNvSpPr>
            <a:spLocks noGrp="1"/>
          </p:cNvSpPr>
          <p:nvPr>
            <p:ph idx="1"/>
          </p:nvPr>
        </p:nvSpPr>
        <p:spPr/>
        <p:txBody>
          <a:bodyPr>
            <a:normAutofit lnSpcReduction="10000"/>
          </a:bodyPr>
          <a:lstStyle/>
          <a:p>
            <a:r>
              <a:rPr lang="en-US" dirty="0"/>
              <a:t>A load balancer is a device that is designed to split the load between components such as servers or routers. </a:t>
            </a:r>
          </a:p>
          <a:p>
            <a:r>
              <a:rPr lang="en-US" dirty="0"/>
              <a:t>Load balancing is the concept of trying to </a:t>
            </a:r>
            <a:r>
              <a:rPr lang="en-US" b="1" dirty="0"/>
              <a:t>improve performance</a:t>
            </a:r>
            <a:r>
              <a:rPr lang="en-US" dirty="0"/>
              <a:t>.</a:t>
            </a:r>
          </a:p>
          <a:p>
            <a:r>
              <a:rPr lang="en-US" dirty="0"/>
              <a:t> Instead of having a single server or device handle all the work, you have multiple servers or devices that the workload is divided among.</a:t>
            </a:r>
          </a:p>
          <a:p>
            <a:r>
              <a:rPr lang="en-US" dirty="0"/>
              <a:t> This increases overall performance because you have more systems working at the same time to handle all the incoming requests.</a:t>
            </a:r>
          </a:p>
        </p:txBody>
      </p:sp>
    </p:spTree>
    <p:extLst>
      <p:ext uri="{BB962C8B-B14F-4D97-AF65-F5344CB8AC3E}">
        <p14:creationId xmlns:p14="http://schemas.microsoft.com/office/powerpoint/2010/main" val="21610820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a:extLst>
              <a:ext uri="{FF2B5EF4-FFF2-40B4-BE49-F238E27FC236}">
                <a16:creationId xmlns:a16="http://schemas.microsoft.com/office/drawing/2014/main" id="{5697E82F-12EE-117C-075D-673B43265C8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8371" name="Slide Number Placeholder 4">
            <a:extLst>
              <a:ext uri="{FF2B5EF4-FFF2-40B4-BE49-F238E27FC236}">
                <a16:creationId xmlns:a16="http://schemas.microsoft.com/office/drawing/2014/main" id="{25B45E4D-0868-B921-E7F6-0F62ADE5C49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CE1EFBB4-6416-4918-A51F-7AA8A0437C8D}" type="slidenum">
              <a:rPr lang="en-AU" altLang="en-US" sz="2800">
                <a:latin typeface="Tahoma" panose="020B0604030504040204" pitchFamily="34" charset="0"/>
              </a:rPr>
              <a:pPr>
                <a:spcBef>
                  <a:spcPct val="0"/>
                </a:spcBef>
                <a:buClrTx/>
                <a:buSzTx/>
                <a:buFontTx/>
                <a:buNone/>
              </a:pPr>
              <a:t>100</a:t>
            </a:fld>
            <a:endParaRPr lang="en-AU" altLang="en-US" sz="2800">
              <a:latin typeface="Tahoma" panose="020B0604030504040204" pitchFamily="34" charset="0"/>
            </a:endParaRPr>
          </a:p>
        </p:txBody>
      </p:sp>
      <p:sp>
        <p:nvSpPr>
          <p:cNvPr id="126978" name="Rectangle 2">
            <a:extLst>
              <a:ext uri="{FF2B5EF4-FFF2-40B4-BE49-F238E27FC236}">
                <a16:creationId xmlns:a16="http://schemas.microsoft.com/office/drawing/2014/main" id="{33A74533-89CA-B678-ABBD-A05FAF4A72CB}"/>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58373" name="Rectangle 3">
            <a:extLst>
              <a:ext uri="{FF2B5EF4-FFF2-40B4-BE49-F238E27FC236}">
                <a16:creationId xmlns:a16="http://schemas.microsoft.com/office/drawing/2014/main" id="{AD9BF9DA-B1D5-6949-E1E4-F1AAFE31EF05}"/>
              </a:ext>
            </a:extLst>
          </p:cNvPr>
          <p:cNvSpPr>
            <a:spLocks noGrp="1" noChangeArrowheads="1"/>
          </p:cNvSpPr>
          <p:nvPr>
            <p:ph type="body" idx="1"/>
          </p:nvPr>
        </p:nvSpPr>
        <p:spPr/>
        <p:txBody>
          <a:bodyPr/>
          <a:lstStyle/>
          <a:p>
            <a:pPr eaLnBrk="1" hangingPunct="1">
              <a:lnSpc>
                <a:spcPct val="90000"/>
              </a:lnSpc>
            </a:pPr>
            <a:r>
              <a:rPr lang="en-US" altLang="en-US"/>
              <a:t>Traceroute displays the round-trip time for each packet sent to each upstream router.</a:t>
            </a:r>
          </a:p>
          <a:p>
            <a:pPr eaLnBrk="1" hangingPunct="1">
              <a:lnSpc>
                <a:spcPct val="90000"/>
              </a:lnSpc>
            </a:pPr>
            <a:r>
              <a:rPr lang="en-US" altLang="en-US"/>
              <a:t>Traceroute has only 2 results: </a:t>
            </a:r>
          </a:p>
          <a:p>
            <a:pPr lvl="1" eaLnBrk="1" hangingPunct="1">
              <a:lnSpc>
                <a:spcPct val="90000"/>
              </a:lnSpc>
              <a:buClr>
                <a:schemeClr val="accent2"/>
              </a:buClr>
            </a:pPr>
            <a:r>
              <a:rPr lang="en-US" altLang="en-US">
                <a:solidFill>
                  <a:srgbClr val="993300"/>
                </a:solidFill>
              </a:rPr>
              <a:t>Time exceeded</a:t>
            </a:r>
            <a:r>
              <a:rPr lang="en-US" altLang="en-US"/>
              <a:t> or </a:t>
            </a:r>
          </a:p>
          <a:p>
            <a:pPr lvl="1" eaLnBrk="1" hangingPunct="1">
              <a:lnSpc>
                <a:spcPct val="90000"/>
              </a:lnSpc>
              <a:buClr>
                <a:schemeClr val="accent2"/>
              </a:buClr>
            </a:pPr>
            <a:r>
              <a:rPr lang="en-US" altLang="en-US">
                <a:solidFill>
                  <a:srgbClr val="993300"/>
                </a:solidFill>
              </a:rPr>
              <a:t>Destination unreachable</a:t>
            </a:r>
            <a:r>
              <a:rPr lang="en-US" altLang="en-US"/>
              <a:t>.</a:t>
            </a:r>
          </a:p>
          <a:p>
            <a:pPr eaLnBrk="1" hangingPunct="1">
              <a:lnSpc>
                <a:spcPct val="90000"/>
              </a:lnSpc>
            </a:pPr>
            <a:r>
              <a:rPr lang="en-US" altLang="en-US"/>
              <a:t>Trace is used to determine where a breakdown in a route may be occurring.</a:t>
            </a:r>
            <a:endParaRPr lang="en-AU"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a:extLst>
              <a:ext uri="{FF2B5EF4-FFF2-40B4-BE49-F238E27FC236}">
                <a16:creationId xmlns:a16="http://schemas.microsoft.com/office/drawing/2014/main" id="{A298A814-0EC3-138C-391F-5252DE081FD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9395" name="Slide Number Placeholder 4">
            <a:extLst>
              <a:ext uri="{FF2B5EF4-FFF2-40B4-BE49-F238E27FC236}">
                <a16:creationId xmlns:a16="http://schemas.microsoft.com/office/drawing/2014/main" id="{339398C3-79DB-EC62-DBB7-7601BB36ECAE}"/>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A3590EE-623C-4DB1-90E8-B1426144C172}" type="slidenum">
              <a:rPr lang="en-AU" altLang="en-US" sz="2800">
                <a:latin typeface="Tahoma" panose="020B0604030504040204" pitchFamily="34" charset="0"/>
              </a:rPr>
              <a:pPr>
                <a:spcBef>
                  <a:spcPct val="0"/>
                </a:spcBef>
                <a:buClrTx/>
                <a:buSzTx/>
                <a:buFontTx/>
                <a:buNone/>
              </a:pPr>
              <a:t>101</a:t>
            </a:fld>
            <a:endParaRPr lang="en-AU" altLang="en-US" sz="2800">
              <a:latin typeface="Tahoma" panose="020B0604030504040204" pitchFamily="34" charset="0"/>
            </a:endParaRPr>
          </a:p>
        </p:txBody>
      </p:sp>
      <p:sp>
        <p:nvSpPr>
          <p:cNvPr id="128002" name="Rectangle 2">
            <a:extLst>
              <a:ext uri="{FF2B5EF4-FFF2-40B4-BE49-F238E27FC236}">
                <a16:creationId xmlns:a16="http://schemas.microsoft.com/office/drawing/2014/main" id="{D24C2B8F-EA05-1E7D-4C1C-6D0D17C47311}"/>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59397" name="Rectangle 3">
            <a:extLst>
              <a:ext uri="{FF2B5EF4-FFF2-40B4-BE49-F238E27FC236}">
                <a16:creationId xmlns:a16="http://schemas.microsoft.com/office/drawing/2014/main" id="{C8D6648F-974F-1204-7D84-719ED5CF6A8B}"/>
              </a:ext>
            </a:extLst>
          </p:cNvPr>
          <p:cNvSpPr>
            <a:spLocks noGrp="1" noChangeArrowheads="1"/>
          </p:cNvSpPr>
          <p:nvPr>
            <p:ph type="body" idx="1"/>
          </p:nvPr>
        </p:nvSpPr>
        <p:spPr/>
        <p:txBody>
          <a:bodyPr/>
          <a:lstStyle/>
          <a:p>
            <a:pPr eaLnBrk="1" hangingPunct="1">
              <a:lnSpc>
                <a:spcPct val="90000"/>
              </a:lnSpc>
            </a:pPr>
            <a:r>
              <a:rPr lang="en-US" altLang="en-US"/>
              <a:t>Example on how Trace is used:</a:t>
            </a:r>
          </a:p>
          <a:p>
            <a:pPr lvl="1" eaLnBrk="1" hangingPunct="1">
              <a:lnSpc>
                <a:spcPct val="90000"/>
              </a:lnSpc>
              <a:buClr>
                <a:schemeClr val="accent2"/>
              </a:buClr>
            </a:pPr>
            <a:r>
              <a:rPr lang="en-US" altLang="en-US"/>
              <a:t>A network has 4 routers (</a:t>
            </a:r>
            <a:r>
              <a:rPr lang="en-US" altLang="en-US" b="1">
                <a:solidFill>
                  <a:srgbClr val="993300"/>
                </a:solidFill>
              </a:rPr>
              <a:t>A</a:t>
            </a:r>
            <a:r>
              <a:rPr lang="en-US" altLang="en-US"/>
              <a:t>, </a:t>
            </a:r>
            <a:r>
              <a:rPr lang="en-US" altLang="en-US" b="1">
                <a:solidFill>
                  <a:srgbClr val="3366CC"/>
                </a:solidFill>
              </a:rPr>
              <a:t>B</a:t>
            </a:r>
            <a:r>
              <a:rPr lang="en-US" altLang="en-US"/>
              <a:t>, </a:t>
            </a:r>
            <a:r>
              <a:rPr lang="en-US" altLang="en-US" b="1">
                <a:solidFill>
                  <a:srgbClr val="CC6600"/>
                </a:solidFill>
              </a:rPr>
              <a:t>C</a:t>
            </a:r>
            <a:r>
              <a:rPr lang="en-US" altLang="en-US" b="1"/>
              <a:t> </a:t>
            </a:r>
            <a:r>
              <a:rPr lang="en-US" altLang="en-US"/>
              <a:t>&amp; </a:t>
            </a:r>
            <a:r>
              <a:rPr lang="en-US" altLang="en-US" b="1">
                <a:solidFill>
                  <a:schemeClr val="accent2"/>
                </a:solidFill>
              </a:rPr>
              <a:t>D</a:t>
            </a:r>
            <a:r>
              <a:rPr lang="en-US" altLang="en-US"/>
              <a:t>).  A Trace command is issued on router </a:t>
            </a:r>
            <a:r>
              <a:rPr lang="en-US" altLang="en-US" b="1">
                <a:solidFill>
                  <a:srgbClr val="993300"/>
                </a:solidFill>
              </a:rPr>
              <a:t>A</a:t>
            </a:r>
            <a:r>
              <a:rPr lang="en-US" altLang="en-US"/>
              <a:t> to trace the route from itself to router </a:t>
            </a:r>
            <a:r>
              <a:rPr lang="en-US" altLang="en-US" b="1">
                <a:solidFill>
                  <a:schemeClr val="accent2"/>
                </a:solidFill>
              </a:rPr>
              <a:t>D</a:t>
            </a:r>
            <a:r>
              <a:rPr lang="en-US" altLang="en-US"/>
              <a:t>.</a:t>
            </a:r>
          </a:p>
          <a:p>
            <a:pPr lvl="1" eaLnBrk="1" hangingPunct="1">
              <a:lnSpc>
                <a:spcPct val="90000"/>
              </a:lnSpc>
              <a:buClr>
                <a:schemeClr val="accent2"/>
              </a:buClr>
            </a:pPr>
            <a:r>
              <a:rPr lang="en-US" altLang="en-US"/>
              <a:t>A timing response comes back from router </a:t>
            </a:r>
            <a:r>
              <a:rPr lang="en-US" altLang="en-US" b="1">
                <a:solidFill>
                  <a:srgbClr val="3366CC"/>
                </a:solidFill>
              </a:rPr>
              <a:t>B</a:t>
            </a:r>
            <a:r>
              <a:rPr lang="en-US" altLang="en-US"/>
              <a:t>, but the next message indicates that router </a:t>
            </a:r>
            <a:r>
              <a:rPr lang="en-US" altLang="en-US" b="1">
                <a:solidFill>
                  <a:srgbClr val="CC6600"/>
                </a:solidFill>
              </a:rPr>
              <a:t>C</a:t>
            </a:r>
            <a:r>
              <a:rPr lang="en-US" altLang="en-US"/>
              <a:t> is unreachable.  You can be fairly certain that the problem lies somewhere on the route between router </a:t>
            </a:r>
            <a:r>
              <a:rPr lang="en-US" altLang="en-US" b="1">
                <a:solidFill>
                  <a:srgbClr val="3366CC"/>
                </a:solidFill>
              </a:rPr>
              <a:t>B</a:t>
            </a:r>
            <a:r>
              <a:rPr lang="en-US" altLang="en-US"/>
              <a:t> &amp; router </a:t>
            </a:r>
            <a:r>
              <a:rPr lang="en-US" altLang="en-US" b="1">
                <a:solidFill>
                  <a:srgbClr val="CC6600"/>
                </a:solidFill>
              </a:rPr>
              <a:t>C</a:t>
            </a:r>
            <a:r>
              <a:rPr lang="en-US" altLang="en-US"/>
              <a:t>.</a:t>
            </a:r>
            <a:endParaRPr lang="en-AU"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a:extLst>
              <a:ext uri="{FF2B5EF4-FFF2-40B4-BE49-F238E27FC236}">
                <a16:creationId xmlns:a16="http://schemas.microsoft.com/office/drawing/2014/main" id="{5A284ECA-2621-5DBD-0AC7-5EDDE1E37D2D}"/>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60419" name="Slide Number Placeholder 4">
            <a:extLst>
              <a:ext uri="{FF2B5EF4-FFF2-40B4-BE49-F238E27FC236}">
                <a16:creationId xmlns:a16="http://schemas.microsoft.com/office/drawing/2014/main" id="{586A01A3-2074-2EE9-38B0-C15F720FBF7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DACBD4B-43D4-4336-B68A-A7632462555D}" type="slidenum">
              <a:rPr lang="en-AU" altLang="en-US" sz="2800">
                <a:latin typeface="Tahoma" panose="020B0604030504040204" pitchFamily="34" charset="0"/>
              </a:rPr>
              <a:pPr>
                <a:spcBef>
                  <a:spcPct val="0"/>
                </a:spcBef>
                <a:buClrTx/>
                <a:buSzTx/>
                <a:buFontTx/>
                <a:buNone/>
              </a:pPr>
              <a:t>102</a:t>
            </a:fld>
            <a:endParaRPr lang="en-AU" altLang="en-US" sz="2800">
              <a:latin typeface="Tahoma" panose="020B0604030504040204" pitchFamily="34" charset="0"/>
            </a:endParaRPr>
          </a:p>
        </p:txBody>
      </p:sp>
      <p:sp>
        <p:nvSpPr>
          <p:cNvPr id="129026" name="Rectangle 2">
            <a:extLst>
              <a:ext uri="{FF2B5EF4-FFF2-40B4-BE49-F238E27FC236}">
                <a16:creationId xmlns:a16="http://schemas.microsoft.com/office/drawing/2014/main" id="{9A757EAF-FC31-0DE9-F56E-E99D591E7D66}"/>
              </a:ext>
            </a:extLst>
          </p:cNvPr>
          <p:cNvSpPr>
            <a:spLocks noGrp="1" noChangeArrowheads="1"/>
          </p:cNvSpPr>
          <p:nvPr>
            <p:ph type="title"/>
          </p:nvPr>
        </p:nvSpPr>
        <p:spPr/>
        <p:txBody>
          <a:bodyPr/>
          <a:lstStyle/>
          <a:p>
            <a:pPr eaLnBrk="1" hangingPunct="1">
              <a:defRPr/>
            </a:pPr>
            <a:r>
              <a:rPr lang="en-US"/>
              <a:t>Verifying with Traceroute </a:t>
            </a:r>
            <a:r>
              <a:rPr lang="en-US" sz="2800" i="1"/>
              <a:t>(Cont.)</a:t>
            </a:r>
            <a:endParaRPr lang="en-AU" sz="2800" i="1"/>
          </a:p>
        </p:txBody>
      </p:sp>
      <p:sp>
        <p:nvSpPr>
          <p:cNvPr id="60421" name="Rectangle 3">
            <a:extLst>
              <a:ext uri="{FF2B5EF4-FFF2-40B4-BE49-F238E27FC236}">
                <a16:creationId xmlns:a16="http://schemas.microsoft.com/office/drawing/2014/main" id="{C547D7E3-6AE1-2B66-E447-84569D91D732}"/>
              </a:ext>
            </a:extLst>
          </p:cNvPr>
          <p:cNvSpPr>
            <a:spLocks noGrp="1" noChangeArrowheads="1"/>
          </p:cNvSpPr>
          <p:nvPr>
            <p:ph type="body" idx="1"/>
          </p:nvPr>
        </p:nvSpPr>
        <p:spPr>
          <a:xfrm>
            <a:off x="2819400" y="2133600"/>
            <a:ext cx="7086600" cy="1066800"/>
          </a:xfrm>
        </p:spPr>
        <p:txBody>
          <a:bodyPr/>
          <a:lstStyle/>
          <a:p>
            <a:pPr eaLnBrk="1" hangingPunct="1"/>
            <a:r>
              <a:rPr lang="en-US" altLang="en-US"/>
              <a:t>Like PING, Trace has its own set of response codes:</a:t>
            </a:r>
            <a:endParaRPr lang="en-AU" altLang="en-US"/>
          </a:p>
        </p:txBody>
      </p:sp>
      <p:pic>
        <p:nvPicPr>
          <p:cNvPr id="60422" name="Picture 5" descr="C:\My Documents\TCP_IP\8.jpg">
            <a:extLst>
              <a:ext uri="{FF2B5EF4-FFF2-40B4-BE49-F238E27FC236}">
                <a16:creationId xmlns:a16="http://schemas.microsoft.com/office/drawing/2014/main" id="{B0DF8992-3652-CF0E-CEDF-BEB6B645C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76601"/>
            <a:ext cx="67056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Transport Layer Protocol</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1169693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4099"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0A1F4890-B8E7-43F5-A2C5-B40BE77A3F05}" type="slidenum">
              <a:rPr lang="en-US" altLang="en-US" sz="1200"/>
              <a:pPr/>
              <a:t>104</a:t>
            </a:fld>
            <a:endParaRPr lang="en-US" altLang="en-US" sz="1200"/>
          </a:p>
        </p:txBody>
      </p:sp>
      <p:grpSp>
        <p:nvGrpSpPr>
          <p:cNvPr id="18435" name="Group 894"/>
          <p:cNvGrpSpPr>
            <a:grpSpLocks/>
          </p:cNvGrpSpPr>
          <p:nvPr/>
        </p:nvGrpSpPr>
        <p:grpSpPr bwMode="auto">
          <a:xfrm>
            <a:off x="6626226" y="1601788"/>
            <a:ext cx="3540125" cy="4545012"/>
            <a:chOff x="3277" y="974"/>
            <a:chExt cx="2230" cy="2863"/>
          </a:xfrm>
        </p:grpSpPr>
        <p:sp>
          <p:nvSpPr>
            <p:cNvPr id="18464" name="Freeform 895"/>
            <p:cNvSpPr>
              <a:spLocks/>
            </p:cNvSpPr>
            <p:nvPr/>
          </p:nvSpPr>
          <p:spPr bwMode="auto">
            <a:xfrm>
              <a:off x="3277" y="1079"/>
              <a:ext cx="1094" cy="675"/>
            </a:xfrm>
            <a:custGeom>
              <a:avLst/>
              <a:gdLst>
                <a:gd name="T0" fmla="*/ 948 w 1036"/>
                <a:gd name="T1" fmla="*/ 11 h 675"/>
                <a:gd name="T2" fmla="*/ 571 w 1036"/>
                <a:gd name="T3" fmla="*/ 53 h 675"/>
                <a:gd name="T4" fmla="*/ 302 w 1036"/>
                <a:gd name="T5" fmla="*/ 129 h 675"/>
                <a:gd name="T6" fmla="*/ 224 w 1036"/>
                <a:gd name="T7" fmla="*/ 229 h 675"/>
                <a:gd name="T8" fmla="*/ 31 w 1036"/>
                <a:gd name="T9" fmla="*/ 297 h 675"/>
                <a:gd name="T10" fmla="*/ 25 w 1036"/>
                <a:gd name="T11" fmla="*/ 459 h 675"/>
                <a:gd name="T12" fmla="*/ 193 w 1036"/>
                <a:gd name="T13" fmla="*/ 489 h 675"/>
                <a:gd name="T14" fmla="*/ 672 w 1036"/>
                <a:gd name="T15" fmla="*/ 489 h 675"/>
                <a:gd name="T16" fmla="*/ 874 w 1036"/>
                <a:gd name="T17" fmla="*/ 555 h 675"/>
                <a:gd name="T18" fmla="*/ 1100 w 1036"/>
                <a:gd name="T19" fmla="*/ 657 h 675"/>
                <a:gd name="T20" fmla="*/ 1274 w 1036"/>
                <a:gd name="T21" fmla="*/ 661 h 675"/>
                <a:gd name="T22" fmla="*/ 1393 w 1036"/>
                <a:gd name="T23" fmla="*/ 603 h 675"/>
                <a:gd name="T24" fmla="*/ 1453 w 1036"/>
                <a:gd name="T25" fmla="*/ 445 h 675"/>
                <a:gd name="T26" fmla="*/ 1491 w 1036"/>
                <a:gd name="T27" fmla="*/ 291 h 675"/>
                <a:gd name="T28" fmla="*/ 1495 w 1036"/>
                <a:gd name="T29" fmla="*/ 107 h 675"/>
                <a:gd name="T30" fmla="*/ 1368 w 1036"/>
                <a:gd name="T31" fmla="*/ 17 h 675"/>
                <a:gd name="T32" fmla="*/ 1135 w 1036"/>
                <a:gd name="T33" fmla="*/ 3 h 675"/>
                <a:gd name="T34" fmla="*/ 9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465" name="Group 896"/>
            <p:cNvGrpSpPr>
              <a:grpSpLocks/>
            </p:cNvGrpSpPr>
            <p:nvPr/>
          </p:nvGrpSpPr>
          <p:grpSpPr bwMode="auto">
            <a:xfrm>
              <a:off x="3383" y="1920"/>
              <a:ext cx="919" cy="588"/>
              <a:chOff x="2889" y="1631"/>
              <a:chExt cx="980" cy="743"/>
            </a:xfrm>
          </p:grpSpPr>
          <p:sp>
            <p:nvSpPr>
              <p:cNvPr id="4508"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509"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rgbClr val="00CCFF"/>
                  </a:solidFill>
                  <a:latin typeface="Arial" charset="0"/>
                  <a:ea typeface="ＭＳ Ｐゴシック" charset="0"/>
                </a:endParaRPr>
              </a:p>
            </p:txBody>
          </p:sp>
        </p:grpSp>
        <p:sp>
          <p:nvSpPr>
            <p:cNvPr id="18466"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2" name="Line 900"/>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3" name="Line 901"/>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4" name="Line 902"/>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35" name="Line 903"/>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6" name="Line 904"/>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7" name="Line 905"/>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8" name="Line 906"/>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39" name="Line 907"/>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0" name="Line 908"/>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1" name="Line 909"/>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2" name="Line 910"/>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3" name="Line 911"/>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4" name="Line 912"/>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45" name="Line 913"/>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481" name="Group 914"/>
            <p:cNvGrpSpPr>
              <a:grpSpLocks/>
            </p:cNvGrpSpPr>
            <p:nvPr/>
          </p:nvGrpSpPr>
          <p:grpSpPr bwMode="auto">
            <a:xfrm>
              <a:off x="3535" y="2207"/>
              <a:ext cx="319" cy="222"/>
              <a:chOff x="2967" y="478"/>
              <a:chExt cx="788" cy="625"/>
            </a:xfrm>
          </p:grpSpPr>
          <p:pic>
            <p:nvPicPr>
              <p:cNvPr id="18841" name="Picture 91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 name="Picture 916"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82"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3" name="Freeform 918"/>
            <p:cNvSpPr>
              <a:spLocks/>
            </p:cNvSpPr>
            <p:nvPr/>
          </p:nvSpPr>
          <p:spPr bwMode="auto">
            <a:xfrm>
              <a:off x="4417" y="1263"/>
              <a:ext cx="1090" cy="709"/>
            </a:xfrm>
            <a:custGeom>
              <a:avLst/>
              <a:gdLst>
                <a:gd name="T0" fmla="*/ 5057 w 765"/>
                <a:gd name="T1" fmla="*/ 207 h 459"/>
                <a:gd name="T2" fmla="*/ 3427 w 765"/>
                <a:gd name="T3" fmla="*/ 1471 h 459"/>
                <a:gd name="T4" fmla="*/ 1146 w 765"/>
                <a:gd name="T5" fmla="*/ 2093 h 459"/>
                <a:gd name="T6" fmla="*/ 164 w 765"/>
                <a:gd name="T7" fmla="*/ 7053 h 459"/>
                <a:gd name="T8" fmla="*/ 2144 w 765"/>
                <a:gd name="T9" fmla="*/ 9319 h 459"/>
                <a:gd name="T10" fmla="*/ 4121 w 765"/>
                <a:gd name="T11" fmla="*/ 8933 h 459"/>
                <a:gd name="T12" fmla="*/ 6957 w 765"/>
                <a:gd name="T13" fmla="*/ 9319 h 459"/>
                <a:gd name="T14" fmla="*/ 8325 w 765"/>
                <a:gd name="T15" fmla="*/ 9103 h 459"/>
                <a:gd name="T16" fmla="*/ 8961 w 765"/>
                <a:gd name="T17" fmla="*/ 7810 h 459"/>
                <a:gd name="T18" fmla="*/ 8945 w 765"/>
                <a:gd name="T19" fmla="*/ 3315 h 459"/>
                <a:gd name="T20" fmla="*/ 7894 w 765"/>
                <a:gd name="T21" fmla="*/ 723 h 459"/>
                <a:gd name="T22" fmla="*/ 5057 w 765"/>
                <a:gd name="T23" fmla="*/ 20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49" name="Line 919"/>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0" name="Line 920"/>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1" name="Line 921"/>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2"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3" name="Line 923"/>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4" name="Line 924"/>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5" name="Line 925"/>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6" name="Line 926"/>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7"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8" name="Line 928"/>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59" name="Line 929"/>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0" name="Line 930"/>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1" name="Line 931"/>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2"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3" name="Line 933"/>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4" name="Line 934"/>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165" name="Line 935"/>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501" name="Group 936"/>
            <p:cNvGrpSpPr>
              <a:grpSpLocks/>
            </p:cNvGrpSpPr>
            <p:nvPr/>
          </p:nvGrpSpPr>
          <p:grpSpPr bwMode="auto">
            <a:xfrm>
              <a:off x="3813" y="1163"/>
              <a:ext cx="295" cy="391"/>
              <a:chOff x="1653" y="3023"/>
              <a:chExt cx="622" cy="911"/>
            </a:xfrm>
          </p:grpSpPr>
          <p:sp>
            <p:nvSpPr>
              <p:cNvPr id="18824"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5"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6"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7"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8"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29"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0"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1"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2"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3"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4"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5"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6"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7"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8838"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4"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pic>
            <p:nvPicPr>
              <p:cNvPr id="18840" name="Picture 953"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02" name="Group 954"/>
            <p:cNvGrpSpPr>
              <a:grpSpLocks/>
            </p:cNvGrpSpPr>
            <p:nvPr/>
          </p:nvGrpSpPr>
          <p:grpSpPr bwMode="auto">
            <a:xfrm>
              <a:off x="3962" y="1516"/>
              <a:ext cx="286" cy="160"/>
              <a:chOff x="3843" y="1516"/>
              <a:chExt cx="286" cy="160"/>
            </a:xfrm>
          </p:grpSpPr>
          <p:sp>
            <p:nvSpPr>
              <p:cNvPr id="4480"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18816"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17"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18"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19" name="Group 959"/>
              <p:cNvGrpSpPr>
                <a:grpSpLocks/>
              </p:cNvGrpSpPr>
              <p:nvPr/>
            </p:nvGrpSpPr>
            <p:grpSpPr bwMode="auto">
              <a:xfrm>
                <a:off x="3932" y="1587"/>
                <a:ext cx="138" cy="33"/>
                <a:chOff x="2468" y="1332"/>
                <a:chExt cx="310" cy="60"/>
              </a:xfrm>
            </p:grpSpPr>
            <p:sp>
              <p:nvSpPr>
                <p:cNvPr id="18822"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23"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85" name="Line 962"/>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86" name="Line 963"/>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3" name="Group 964"/>
            <p:cNvGrpSpPr>
              <a:grpSpLocks/>
            </p:cNvGrpSpPr>
            <p:nvPr/>
          </p:nvGrpSpPr>
          <p:grpSpPr bwMode="auto">
            <a:xfrm>
              <a:off x="4537" y="1571"/>
              <a:ext cx="246" cy="110"/>
              <a:chOff x="4334" y="1470"/>
              <a:chExt cx="246" cy="107"/>
            </a:xfrm>
          </p:grpSpPr>
          <p:sp>
            <p:nvSpPr>
              <p:cNvPr id="188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10" name="Group 968"/>
              <p:cNvGrpSpPr>
                <a:grpSpLocks/>
              </p:cNvGrpSpPr>
              <p:nvPr/>
            </p:nvGrpSpPr>
            <p:grpSpPr bwMode="auto">
              <a:xfrm>
                <a:off x="4383" y="1488"/>
                <a:ext cx="138" cy="33"/>
                <a:chOff x="2468" y="1332"/>
                <a:chExt cx="310" cy="60"/>
              </a:xfrm>
            </p:grpSpPr>
            <p:sp>
              <p:nvSpPr>
                <p:cNvPr id="18813"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14"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76" name="Line 97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77" name="Line 972"/>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4" name="Group 973"/>
            <p:cNvGrpSpPr>
              <a:grpSpLocks/>
            </p:cNvGrpSpPr>
            <p:nvPr/>
          </p:nvGrpSpPr>
          <p:grpSpPr bwMode="auto">
            <a:xfrm>
              <a:off x="4544" y="1737"/>
              <a:ext cx="246" cy="110"/>
              <a:chOff x="4334" y="1470"/>
              <a:chExt cx="246" cy="107"/>
            </a:xfrm>
          </p:grpSpPr>
          <p:sp>
            <p:nvSpPr>
              <p:cNvPr id="187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8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8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802" name="Group 977"/>
              <p:cNvGrpSpPr>
                <a:grpSpLocks/>
              </p:cNvGrpSpPr>
              <p:nvPr/>
            </p:nvGrpSpPr>
            <p:grpSpPr bwMode="auto">
              <a:xfrm>
                <a:off x="4383" y="1488"/>
                <a:ext cx="138" cy="33"/>
                <a:chOff x="2468" y="1332"/>
                <a:chExt cx="310" cy="60"/>
              </a:xfrm>
            </p:grpSpPr>
            <p:sp>
              <p:nvSpPr>
                <p:cNvPr id="18805"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06"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68" name="Line 98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69" name="Line 981"/>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5" name="Group 982"/>
            <p:cNvGrpSpPr>
              <a:grpSpLocks/>
            </p:cNvGrpSpPr>
            <p:nvPr/>
          </p:nvGrpSpPr>
          <p:grpSpPr bwMode="auto">
            <a:xfrm>
              <a:off x="4890" y="1738"/>
              <a:ext cx="246" cy="110"/>
              <a:chOff x="4334" y="1470"/>
              <a:chExt cx="246" cy="107"/>
            </a:xfrm>
          </p:grpSpPr>
          <p:sp>
            <p:nvSpPr>
              <p:cNvPr id="187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94" name="Group 986"/>
              <p:cNvGrpSpPr>
                <a:grpSpLocks/>
              </p:cNvGrpSpPr>
              <p:nvPr/>
            </p:nvGrpSpPr>
            <p:grpSpPr bwMode="auto">
              <a:xfrm>
                <a:off x="4383" y="1488"/>
                <a:ext cx="138" cy="33"/>
                <a:chOff x="2468" y="1332"/>
                <a:chExt cx="310" cy="60"/>
              </a:xfrm>
            </p:grpSpPr>
            <p:sp>
              <p:nvSpPr>
                <p:cNvPr id="18797"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98"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60" name="Line 98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61" name="Line 990"/>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6" name="Group 991"/>
            <p:cNvGrpSpPr>
              <a:grpSpLocks/>
            </p:cNvGrpSpPr>
            <p:nvPr/>
          </p:nvGrpSpPr>
          <p:grpSpPr bwMode="auto">
            <a:xfrm>
              <a:off x="4844" y="1508"/>
              <a:ext cx="246" cy="110"/>
              <a:chOff x="4334" y="1470"/>
              <a:chExt cx="246" cy="107"/>
            </a:xfrm>
          </p:grpSpPr>
          <p:sp>
            <p:nvSpPr>
              <p:cNvPr id="187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86" name="Group 995"/>
              <p:cNvGrpSpPr>
                <a:grpSpLocks/>
              </p:cNvGrpSpPr>
              <p:nvPr/>
            </p:nvGrpSpPr>
            <p:grpSpPr bwMode="auto">
              <a:xfrm>
                <a:off x="4383" y="1488"/>
                <a:ext cx="138" cy="33"/>
                <a:chOff x="2468" y="1332"/>
                <a:chExt cx="310" cy="60"/>
              </a:xfrm>
            </p:grpSpPr>
            <p:sp>
              <p:nvSpPr>
                <p:cNvPr id="18789"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90"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52" name="Line 99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53" name="Line 999"/>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07" name="Group 1000"/>
            <p:cNvGrpSpPr>
              <a:grpSpLocks/>
            </p:cNvGrpSpPr>
            <p:nvPr/>
          </p:nvGrpSpPr>
          <p:grpSpPr bwMode="auto">
            <a:xfrm>
              <a:off x="4874" y="2296"/>
              <a:ext cx="310" cy="130"/>
              <a:chOff x="4334" y="1470"/>
              <a:chExt cx="246" cy="107"/>
            </a:xfrm>
          </p:grpSpPr>
          <p:sp>
            <p:nvSpPr>
              <p:cNvPr id="187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78" name="Group 1004"/>
              <p:cNvGrpSpPr>
                <a:grpSpLocks/>
              </p:cNvGrpSpPr>
              <p:nvPr/>
            </p:nvGrpSpPr>
            <p:grpSpPr bwMode="auto">
              <a:xfrm>
                <a:off x="4383" y="1488"/>
                <a:ext cx="138" cy="33"/>
                <a:chOff x="2468" y="1332"/>
                <a:chExt cx="310" cy="60"/>
              </a:xfrm>
            </p:grpSpPr>
            <p:sp>
              <p:nvSpPr>
                <p:cNvPr id="18781"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82"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 name="Line 100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45" name="Line 100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4173" name="Line 1009"/>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18509" name="Group 1010"/>
            <p:cNvGrpSpPr>
              <a:grpSpLocks/>
            </p:cNvGrpSpPr>
            <p:nvPr/>
          </p:nvGrpSpPr>
          <p:grpSpPr bwMode="auto">
            <a:xfrm>
              <a:off x="4464" y="2288"/>
              <a:ext cx="310" cy="130"/>
              <a:chOff x="4334" y="1470"/>
              <a:chExt cx="246" cy="107"/>
            </a:xfrm>
          </p:grpSpPr>
          <p:sp>
            <p:nvSpPr>
              <p:cNvPr id="187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70" name="Group 1014"/>
              <p:cNvGrpSpPr>
                <a:grpSpLocks/>
              </p:cNvGrpSpPr>
              <p:nvPr/>
            </p:nvGrpSpPr>
            <p:grpSpPr bwMode="auto">
              <a:xfrm>
                <a:off x="4383" y="1488"/>
                <a:ext cx="138" cy="33"/>
                <a:chOff x="2468" y="1332"/>
                <a:chExt cx="310" cy="60"/>
              </a:xfrm>
            </p:grpSpPr>
            <p:sp>
              <p:nvSpPr>
                <p:cNvPr id="18773"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74"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36"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37" name="Line 101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0" name="Group 1019"/>
            <p:cNvGrpSpPr>
              <a:grpSpLocks/>
            </p:cNvGrpSpPr>
            <p:nvPr/>
          </p:nvGrpSpPr>
          <p:grpSpPr bwMode="auto">
            <a:xfrm>
              <a:off x="4660" y="2464"/>
              <a:ext cx="310" cy="130"/>
              <a:chOff x="4334" y="1470"/>
              <a:chExt cx="246" cy="107"/>
            </a:xfrm>
          </p:grpSpPr>
          <p:sp>
            <p:nvSpPr>
              <p:cNvPr id="187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62" name="Group 1023"/>
              <p:cNvGrpSpPr>
                <a:grpSpLocks/>
              </p:cNvGrpSpPr>
              <p:nvPr/>
            </p:nvGrpSpPr>
            <p:grpSpPr bwMode="auto">
              <a:xfrm>
                <a:off x="4383" y="1488"/>
                <a:ext cx="138" cy="33"/>
                <a:chOff x="2468" y="1332"/>
                <a:chExt cx="310" cy="60"/>
              </a:xfrm>
            </p:grpSpPr>
            <p:sp>
              <p:nvSpPr>
                <p:cNvPr id="18765"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66"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28"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29" name="Line 1027"/>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1" name="Group 1028"/>
            <p:cNvGrpSpPr>
              <a:grpSpLocks/>
            </p:cNvGrpSpPr>
            <p:nvPr/>
          </p:nvGrpSpPr>
          <p:grpSpPr bwMode="auto">
            <a:xfrm>
              <a:off x="4782" y="3028"/>
              <a:ext cx="392" cy="154"/>
              <a:chOff x="4334" y="1470"/>
              <a:chExt cx="246" cy="107"/>
            </a:xfrm>
          </p:grpSpPr>
          <p:sp>
            <p:nvSpPr>
              <p:cNvPr id="187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54" name="Group 1032"/>
              <p:cNvGrpSpPr>
                <a:grpSpLocks/>
              </p:cNvGrpSpPr>
              <p:nvPr/>
            </p:nvGrpSpPr>
            <p:grpSpPr bwMode="auto">
              <a:xfrm>
                <a:off x="4383" y="1488"/>
                <a:ext cx="138" cy="33"/>
                <a:chOff x="2468" y="1332"/>
                <a:chExt cx="310" cy="60"/>
              </a:xfrm>
            </p:grpSpPr>
            <p:sp>
              <p:nvSpPr>
                <p:cNvPr id="18757"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58"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20"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21" name="Line 1036"/>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2" name="Group 1037"/>
            <p:cNvGrpSpPr>
              <a:grpSpLocks/>
            </p:cNvGrpSpPr>
            <p:nvPr/>
          </p:nvGrpSpPr>
          <p:grpSpPr bwMode="auto">
            <a:xfrm>
              <a:off x="4388" y="2840"/>
              <a:ext cx="392" cy="154"/>
              <a:chOff x="4334" y="1470"/>
              <a:chExt cx="246" cy="107"/>
            </a:xfrm>
          </p:grpSpPr>
          <p:sp>
            <p:nvSpPr>
              <p:cNvPr id="187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46" name="Group 1041"/>
              <p:cNvGrpSpPr>
                <a:grpSpLocks/>
              </p:cNvGrpSpPr>
              <p:nvPr/>
            </p:nvGrpSpPr>
            <p:grpSpPr bwMode="auto">
              <a:xfrm>
                <a:off x="4383" y="1488"/>
                <a:ext cx="138" cy="33"/>
                <a:chOff x="2468" y="1332"/>
                <a:chExt cx="310" cy="60"/>
              </a:xfrm>
            </p:grpSpPr>
            <p:sp>
              <p:nvSpPr>
                <p:cNvPr id="18749"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50"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12"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13" name="Line 1045"/>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3" name="Group 1046"/>
            <p:cNvGrpSpPr>
              <a:grpSpLocks/>
            </p:cNvGrpSpPr>
            <p:nvPr/>
          </p:nvGrpSpPr>
          <p:grpSpPr bwMode="auto">
            <a:xfrm>
              <a:off x="3932" y="3056"/>
              <a:ext cx="392" cy="154"/>
              <a:chOff x="4334" y="1470"/>
              <a:chExt cx="246" cy="107"/>
            </a:xfrm>
          </p:grpSpPr>
          <p:sp>
            <p:nvSpPr>
              <p:cNvPr id="187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38" name="Group 1050"/>
              <p:cNvGrpSpPr>
                <a:grpSpLocks/>
              </p:cNvGrpSpPr>
              <p:nvPr/>
            </p:nvGrpSpPr>
            <p:grpSpPr bwMode="auto">
              <a:xfrm>
                <a:off x="4383" y="1488"/>
                <a:ext cx="138" cy="33"/>
                <a:chOff x="2468" y="1332"/>
                <a:chExt cx="310" cy="60"/>
              </a:xfrm>
            </p:grpSpPr>
            <p:sp>
              <p:nvSpPr>
                <p:cNvPr id="18741"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2"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04"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405" name="Line 1054"/>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4" name="Group 1055"/>
            <p:cNvGrpSpPr>
              <a:grpSpLocks/>
            </p:cNvGrpSpPr>
            <p:nvPr/>
          </p:nvGrpSpPr>
          <p:grpSpPr bwMode="auto">
            <a:xfrm>
              <a:off x="3812" y="2296"/>
              <a:ext cx="246" cy="108"/>
              <a:chOff x="4334" y="1470"/>
              <a:chExt cx="246" cy="107"/>
            </a:xfrm>
          </p:grpSpPr>
          <p:sp>
            <p:nvSpPr>
              <p:cNvPr id="187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187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187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18730" name="Group 1059"/>
              <p:cNvGrpSpPr>
                <a:grpSpLocks/>
              </p:cNvGrpSpPr>
              <p:nvPr/>
            </p:nvGrpSpPr>
            <p:grpSpPr bwMode="auto">
              <a:xfrm>
                <a:off x="4383" y="1488"/>
                <a:ext cx="138" cy="33"/>
                <a:chOff x="2468" y="1332"/>
                <a:chExt cx="310" cy="60"/>
              </a:xfrm>
            </p:grpSpPr>
            <p:sp>
              <p:nvSpPr>
                <p:cNvPr id="18733"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34"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96" name="Line 1062"/>
              <p:cNvSpPr>
                <a:spLocks noChangeShapeType="1"/>
              </p:cNvSpPr>
              <p:nvPr/>
            </p:nvSpPr>
            <p:spPr bwMode="auto">
              <a:xfrm>
                <a:off x="4335" y="1503"/>
                <a:ext cx="0"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4397" name="Line 1063"/>
              <p:cNvSpPr>
                <a:spLocks noChangeShapeType="1"/>
              </p:cNvSpPr>
              <p:nvPr/>
            </p:nvSpPr>
            <p:spPr bwMode="auto">
              <a:xfrm>
                <a:off x="4578" y="1505"/>
                <a:ext cx="0" cy="51"/>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18515" name="Group 1064"/>
            <p:cNvGrpSpPr>
              <a:grpSpLocks/>
            </p:cNvGrpSpPr>
            <p:nvPr/>
          </p:nvGrpSpPr>
          <p:grpSpPr bwMode="auto">
            <a:xfrm>
              <a:off x="4511" y="3153"/>
              <a:ext cx="281" cy="266"/>
              <a:chOff x="5072" y="3611"/>
              <a:chExt cx="459" cy="380"/>
            </a:xfrm>
          </p:grpSpPr>
          <p:grpSp>
            <p:nvGrpSpPr>
              <p:cNvPr id="18713" name="Group 1065"/>
              <p:cNvGrpSpPr>
                <a:grpSpLocks/>
              </p:cNvGrpSpPr>
              <p:nvPr/>
            </p:nvGrpSpPr>
            <p:grpSpPr bwMode="auto">
              <a:xfrm>
                <a:off x="5144" y="3611"/>
                <a:ext cx="387" cy="99"/>
                <a:chOff x="5030" y="2639"/>
                <a:chExt cx="387" cy="99"/>
              </a:xfrm>
            </p:grpSpPr>
            <p:sp>
              <p:nvSpPr>
                <p:cNvPr id="18715"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6"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7"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8"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19"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20"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21"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8722"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8723"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8724"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8725"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8726"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8714"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16" name="Group 1079"/>
            <p:cNvGrpSpPr>
              <a:grpSpLocks/>
            </p:cNvGrpSpPr>
            <p:nvPr/>
          </p:nvGrpSpPr>
          <p:grpSpPr bwMode="auto">
            <a:xfrm>
              <a:off x="3552" y="2211"/>
              <a:ext cx="251" cy="226"/>
              <a:chOff x="5072" y="3611"/>
              <a:chExt cx="459" cy="380"/>
            </a:xfrm>
          </p:grpSpPr>
          <p:grpSp>
            <p:nvGrpSpPr>
              <p:cNvPr id="18699" name="Group 1080"/>
              <p:cNvGrpSpPr>
                <a:grpSpLocks/>
              </p:cNvGrpSpPr>
              <p:nvPr/>
            </p:nvGrpSpPr>
            <p:grpSpPr bwMode="auto">
              <a:xfrm>
                <a:off x="5144" y="3611"/>
                <a:ext cx="387" cy="99"/>
                <a:chOff x="5030" y="2639"/>
                <a:chExt cx="387" cy="99"/>
              </a:xfrm>
            </p:grpSpPr>
            <p:sp>
              <p:nvSpPr>
                <p:cNvPr id="18701"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2"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3"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4"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5"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6"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7"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8708"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8709"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8710"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8711"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8712"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8700"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82" name="Line 1094"/>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518" name="Group 1095"/>
            <p:cNvGrpSpPr>
              <a:grpSpLocks/>
            </p:cNvGrpSpPr>
            <p:nvPr/>
          </p:nvGrpSpPr>
          <p:grpSpPr bwMode="auto">
            <a:xfrm flipH="1">
              <a:off x="3638" y="2856"/>
              <a:ext cx="261" cy="235"/>
              <a:chOff x="2839" y="3501"/>
              <a:chExt cx="755" cy="803"/>
            </a:xfrm>
          </p:grpSpPr>
          <p:pic>
            <p:nvPicPr>
              <p:cNvPr id="18697" name="Picture 109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8"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19" name="Group 1098"/>
            <p:cNvGrpSpPr>
              <a:grpSpLocks/>
            </p:cNvGrpSpPr>
            <p:nvPr/>
          </p:nvGrpSpPr>
          <p:grpSpPr bwMode="auto">
            <a:xfrm flipH="1">
              <a:off x="3438" y="3121"/>
              <a:ext cx="304" cy="256"/>
              <a:chOff x="2839" y="3501"/>
              <a:chExt cx="755" cy="803"/>
            </a:xfrm>
          </p:grpSpPr>
          <p:pic>
            <p:nvPicPr>
              <p:cNvPr id="18695" name="Picture 1099"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6"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20" name="Group 1101"/>
            <p:cNvGrpSpPr>
              <a:grpSpLocks/>
            </p:cNvGrpSpPr>
            <p:nvPr/>
          </p:nvGrpSpPr>
          <p:grpSpPr bwMode="auto">
            <a:xfrm flipH="1">
              <a:off x="3739" y="3311"/>
              <a:ext cx="269" cy="220"/>
              <a:chOff x="2839" y="3501"/>
              <a:chExt cx="755" cy="803"/>
            </a:xfrm>
          </p:grpSpPr>
          <p:pic>
            <p:nvPicPr>
              <p:cNvPr id="18693" name="Picture 1102"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4"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21" name="Group 1104"/>
            <p:cNvGrpSpPr>
              <a:grpSpLocks/>
            </p:cNvGrpSpPr>
            <p:nvPr/>
          </p:nvGrpSpPr>
          <p:grpSpPr bwMode="auto">
            <a:xfrm>
              <a:off x="4126" y="3300"/>
              <a:ext cx="269" cy="221"/>
              <a:chOff x="2839" y="3501"/>
              <a:chExt cx="755" cy="803"/>
            </a:xfrm>
          </p:grpSpPr>
          <p:pic>
            <p:nvPicPr>
              <p:cNvPr id="18691"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2"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18522" name="Picture 1107"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23" name="Group 1108"/>
            <p:cNvGrpSpPr>
              <a:grpSpLocks/>
            </p:cNvGrpSpPr>
            <p:nvPr/>
          </p:nvGrpSpPr>
          <p:grpSpPr bwMode="auto">
            <a:xfrm>
              <a:off x="3536" y="974"/>
              <a:ext cx="262" cy="243"/>
              <a:chOff x="2751" y="1851"/>
              <a:chExt cx="462" cy="478"/>
            </a:xfrm>
          </p:grpSpPr>
          <p:pic>
            <p:nvPicPr>
              <p:cNvPr id="18689" name="Picture 1109"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90" name="Picture 1110"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24" name="Group 1111"/>
            <p:cNvGrpSpPr>
              <a:grpSpLocks/>
            </p:cNvGrpSpPr>
            <p:nvPr/>
          </p:nvGrpSpPr>
          <p:grpSpPr bwMode="auto">
            <a:xfrm>
              <a:off x="5191" y="3151"/>
              <a:ext cx="143" cy="303"/>
              <a:chOff x="4140" y="429"/>
              <a:chExt cx="1425" cy="2396"/>
            </a:xfrm>
          </p:grpSpPr>
          <p:sp>
            <p:nvSpPr>
              <p:cNvPr id="18657" name="Freeform 1112"/>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23"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59" name="Freeform 1114"/>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60" name="Freeform 1115"/>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26" name="Rectangle 111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2" name="Group 1117"/>
              <p:cNvGrpSpPr>
                <a:grpSpLocks/>
              </p:cNvGrpSpPr>
              <p:nvPr/>
            </p:nvGrpSpPr>
            <p:grpSpPr bwMode="auto">
              <a:xfrm>
                <a:off x="4749" y="668"/>
                <a:ext cx="581" cy="145"/>
                <a:chOff x="614" y="2568"/>
                <a:chExt cx="725" cy="139"/>
              </a:xfrm>
            </p:grpSpPr>
            <p:sp>
              <p:nvSpPr>
                <p:cNvPr id="4352" name="AutoShape 1118"/>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53"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28" name="Rectangle 112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4" name="Group 1121"/>
              <p:cNvGrpSpPr>
                <a:grpSpLocks/>
              </p:cNvGrpSpPr>
              <p:nvPr/>
            </p:nvGrpSpPr>
            <p:grpSpPr bwMode="auto">
              <a:xfrm>
                <a:off x="4747" y="994"/>
                <a:ext cx="581" cy="134"/>
                <a:chOff x="614" y="2568"/>
                <a:chExt cx="725" cy="139"/>
              </a:xfrm>
            </p:grpSpPr>
            <p:sp>
              <p:nvSpPr>
                <p:cNvPr id="4350" name="AutoShape 1122"/>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51"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30" name="Rectangle 112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31" name="Rectangle 112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67" name="Group 1126"/>
              <p:cNvGrpSpPr>
                <a:grpSpLocks/>
              </p:cNvGrpSpPr>
              <p:nvPr/>
            </p:nvGrpSpPr>
            <p:grpSpPr bwMode="auto">
              <a:xfrm>
                <a:off x="4735" y="1627"/>
                <a:ext cx="582" cy="151"/>
                <a:chOff x="614" y="2568"/>
                <a:chExt cx="725" cy="139"/>
              </a:xfrm>
            </p:grpSpPr>
            <p:sp>
              <p:nvSpPr>
                <p:cNvPr id="4348" name="AutoShape 1127"/>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9"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668" name="Freeform 1129"/>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69" name="Group 1130"/>
              <p:cNvGrpSpPr>
                <a:grpSpLocks/>
              </p:cNvGrpSpPr>
              <p:nvPr/>
            </p:nvGrpSpPr>
            <p:grpSpPr bwMode="auto">
              <a:xfrm>
                <a:off x="4739" y="1327"/>
                <a:ext cx="582" cy="139"/>
                <a:chOff x="614" y="2568"/>
                <a:chExt cx="725" cy="139"/>
              </a:xfrm>
            </p:grpSpPr>
            <p:sp>
              <p:nvSpPr>
                <p:cNvPr id="4346" name="AutoShape 1131"/>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7"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35"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71" name="Freeform 1134"/>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72" name="Freeform 1135"/>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38"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74" name="Freeform 1137"/>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40"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1" name="AutoShape 113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2"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3"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4344"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45" name="Rectangle 114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18525" name="Group 1144"/>
            <p:cNvGrpSpPr>
              <a:grpSpLocks/>
            </p:cNvGrpSpPr>
            <p:nvPr/>
          </p:nvGrpSpPr>
          <p:grpSpPr bwMode="auto">
            <a:xfrm>
              <a:off x="4992" y="3341"/>
              <a:ext cx="143" cy="303"/>
              <a:chOff x="4140" y="429"/>
              <a:chExt cx="1425" cy="2396"/>
            </a:xfrm>
          </p:grpSpPr>
          <p:sp>
            <p:nvSpPr>
              <p:cNvPr id="18625" name="Freeform 1145"/>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1"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27" name="Freeform 1147"/>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8" name="Freeform 1148"/>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4" name="Rectangle 114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0" name="Group 1150"/>
              <p:cNvGrpSpPr>
                <a:grpSpLocks/>
              </p:cNvGrpSpPr>
              <p:nvPr/>
            </p:nvGrpSpPr>
            <p:grpSpPr bwMode="auto">
              <a:xfrm>
                <a:off x="4749" y="668"/>
                <a:ext cx="581" cy="145"/>
                <a:chOff x="614" y="2568"/>
                <a:chExt cx="725" cy="139"/>
              </a:xfrm>
            </p:grpSpPr>
            <p:sp>
              <p:nvSpPr>
                <p:cNvPr id="4320" name="AutoShape 1151"/>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21"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296" name="Rectangle 115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2" name="Group 1154"/>
              <p:cNvGrpSpPr>
                <a:grpSpLocks/>
              </p:cNvGrpSpPr>
              <p:nvPr/>
            </p:nvGrpSpPr>
            <p:grpSpPr bwMode="auto">
              <a:xfrm>
                <a:off x="4747" y="994"/>
                <a:ext cx="581" cy="134"/>
                <a:chOff x="614" y="2568"/>
                <a:chExt cx="725" cy="139"/>
              </a:xfrm>
            </p:grpSpPr>
            <p:sp>
              <p:nvSpPr>
                <p:cNvPr id="4318" name="AutoShape 1155"/>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9"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298" name="Rectangle 115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299" name="Rectangle 115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8635" name="Group 1159"/>
              <p:cNvGrpSpPr>
                <a:grpSpLocks/>
              </p:cNvGrpSpPr>
              <p:nvPr/>
            </p:nvGrpSpPr>
            <p:grpSpPr bwMode="auto">
              <a:xfrm>
                <a:off x="4735" y="1627"/>
                <a:ext cx="582" cy="151"/>
                <a:chOff x="614" y="2568"/>
                <a:chExt cx="725" cy="139"/>
              </a:xfrm>
            </p:grpSpPr>
            <p:sp>
              <p:nvSpPr>
                <p:cNvPr id="4316" name="AutoShape 1160"/>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7"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636" name="Freeform 1162"/>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37" name="Group 1163"/>
              <p:cNvGrpSpPr>
                <a:grpSpLocks/>
              </p:cNvGrpSpPr>
              <p:nvPr/>
            </p:nvGrpSpPr>
            <p:grpSpPr bwMode="auto">
              <a:xfrm>
                <a:off x="4739" y="1327"/>
                <a:ext cx="582" cy="139"/>
                <a:chOff x="614" y="2568"/>
                <a:chExt cx="725" cy="139"/>
              </a:xfrm>
            </p:grpSpPr>
            <p:sp>
              <p:nvSpPr>
                <p:cNvPr id="4314" name="AutoShape 1164"/>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5"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4303"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39" name="Freeform 1167"/>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40" name="Freeform 1168"/>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6"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8642" name="Freeform 1170"/>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8"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09" name="AutoShape 117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0"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1"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4312"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313" name="Rectangle 117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18526" name="Group 1177"/>
            <p:cNvGrpSpPr>
              <a:grpSpLocks/>
            </p:cNvGrpSpPr>
            <p:nvPr/>
          </p:nvGrpSpPr>
          <p:grpSpPr bwMode="auto">
            <a:xfrm>
              <a:off x="3340" y="1287"/>
              <a:ext cx="337" cy="257"/>
              <a:chOff x="877" y="1008"/>
              <a:chExt cx="2747" cy="2591"/>
            </a:xfrm>
          </p:grpSpPr>
          <p:pic>
            <p:nvPicPr>
              <p:cNvPr id="18602" name="Picture 1178"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03" name="Picture 1179"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04" name="Freeform 1180"/>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605" name="Picture 1181"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06" name="Freeform 1182"/>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7" name="Freeform 1183"/>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8" name="Freeform 1184"/>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9" name="Freeform 1185"/>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0" name="Freeform 1186"/>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1" name="Freeform 1187"/>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12" name="Group 1188"/>
              <p:cNvGrpSpPr>
                <a:grpSpLocks/>
              </p:cNvGrpSpPr>
              <p:nvPr/>
            </p:nvGrpSpPr>
            <p:grpSpPr bwMode="auto">
              <a:xfrm>
                <a:off x="1709" y="3008"/>
                <a:ext cx="507" cy="234"/>
                <a:chOff x="1740" y="2642"/>
                <a:chExt cx="752" cy="327"/>
              </a:xfrm>
            </p:grpSpPr>
            <p:sp>
              <p:nvSpPr>
                <p:cNvPr id="18619"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0"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1"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2"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3"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24"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613" name="Freeform 1195"/>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4" name="Freeform 1196"/>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5" name="Freeform 1197"/>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6" name="Freeform 1198"/>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7" name="Freeform 1199"/>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18"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7" name="Group 1201"/>
            <p:cNvGrpSpPr>
              <a:grpSpLocks/>
            </p:cNvGrpSpPr>
            <p:nvPr/>
          </p:nvGrpSpPr>
          <p:grpSpPr bwMode="auto">
            <a:xfrm>
              <a:off x="4329" y="3456"/>
              <a:ext cx="299" cy="257"/>
              <a:chOff x="877" y="1008"/>
              <a:chExt cx="2747" cy="2591"/>
            </a:xfrm>
          </p:grpSpPr>
          <p:pic>
            <p:nvPicPr>
              <p:cNvPr id="18579" name="Picture 1202"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80" name="Picture 1203"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1" name="Freeform 1204"/>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82" name="Picture 1205"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3" name="Freeform 1206"/>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4" name="Freeform 1207"/>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5" name="Freeform 1208"/>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6" name="Freeform 1209"/>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7" name="Freeform 1210"/>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88" name="Freeform 1211"/>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89" name="Group 1212"/>
              <p:cNvGrpSpPr>
                <a:grpSpLocks/>
              </p:cNvGrpSpPr>
              <p:nvPr/>
            </p:nvGrpSpPr>
            <p:grpSpPr bwMode="auto">
              <a:xfrm>
                <a:off x="1709" y="3008"/>
                <a:ext cx="507" cy="234"/>
                <a:chOff x="1740" y="2642"/>
                <a:chExt cx="752" cy="327"/>
              </a:xfrm>
            </p:grpSpPr>
            <p:sp>
              <p:nvSpPr>
                <p:cNvPr id="18596"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7"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8"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9"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0"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01"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90" name="Freeform 1219"/>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1" name="Freeform 1220"/>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2" name="Freeform 1221"/>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3" name="Freeform 1222"/>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4" name="Freeform 1223"/>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95"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8" name="Group 1225"/>
            <p:cNvGrpSpPr>
              <a:grpSpLocks/>
            </p:cNvGrpSpPr>
            <p:nvPr/>
          </p:nvGrpSpPr>
          <p:grpSpPr bwMode="auto">
            <a:xfrm>
              <a:off x="3503" y="1916"/>
              <a:ext cx="280" cy="257"/>
              <a:chOff x="877" y="1008"/>
              <a:chExt cx="2747" cy="2591"/>
            </a:xfrm>
          </p:grpSpPr>
          <p:pic>
            <p:nvPicPr>
              <p:cNvPr id="18556" name="Picture 1226"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57" name="Picture 1227"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58" name="Freeform 1228"/>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59" name="Picture 1229"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60" name="Freeform 1230"/>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1" name="Freeform 1231"/>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2" name="Freeform 1232"/>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3" name="Freeform 1233"/>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4" name="Freeform 1234"/>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5" name="Freeform 1235"/>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66" name="Group 1236"/>
              <p:cNvGrpSpPr>
                <a:grpSpLocks/>
              </p:cNvGrpSpPr>
              <p:nvPr/>
            </p:nvGrpSpPr>
            <p:grpSpPr bwMode="auto">
              <a:xfrm>
                <a:off x="1709" y="3008"/>
                <a:ext cx="507" cy="234"/>
                <a:chOff x="1740" y="2642"/>
                <a:chExt cx="752" cy="327"/>
              </a:xfrm>
            </p:grpSpPr>
            <p:sp>
              <p:nvSpPr>
                <p:cNvPr id="18573"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4"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5"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6"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7"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8"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67" name="Freeform 1243"/>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8" name="Freeform 1244"/>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69" name="Freeform 1245"/>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0" name="Freeform 1246"/>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1" name="Freeform 1247"/>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72"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29" name="Group 1249"/>
            <p:cNvGrpSpPr>
              <a:grpSpLocks/>
            </p:cNvGrpSpPr>
            <p:nvPr/>
          </p:nvGrpSpPr>
          <p:grpSpPr bwMode="auto">
            <a:xfrm flipH="1">
              <a:off x="3742" y="2030"/>
              <a:ext cx="261" cy="235"/>
              <a:chOff x="2839" y="3501"/>
              <a:chExt cx="755" cy="803"/>
            </a:xfrm>
          </p:grpSpPr>
          <p:pic>
            <p:nvPicPr>
              <p:cNvPr id="18554" name="Picture 125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55"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8530" name="Group 1252"/>
            <p:cNvGrpSpPr>
              <a:grpSpLocks/>
            </p:cNvGrpSpPr>
            <p:nvPr/>
          </p:nvGrpSpPr>
          <p:grpSpPr bwMode="auto">
            <a:xfrm>
              <a:off x="4603" y="3416"/>
              <a:ext cx="299" cy="257"/>
              <a:chOff x="877" y="1008"/>
              <a:chExt cx="2747" cy="2591"/>
            </a:xfrm>
          </p:grpSpPr>
          <p:pic>
            <p:nvPicPr>
              <p:cNvPr id="18531" name="Picture 125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2" name="Picture 125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3" name="Freeform 1255"/>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534" name="Picture 125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 name="Freeform 1257"/>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6" name="Freeform 1258"/>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7" name="Freeform 1259"/>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8" name="Freeform 1260"/>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9" name="Freeform 1261"/>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0" name="Freeform 1262"/>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41" name="Group 1263"/>
              <p:cNvGrpSpPr>
                <a:grpSpLocks/>
              </p:cNvGrpSpPr>
              <p:nvPr/>
            </p:nvGrpSpPr>
            <p:grpSpPr bwMode="auto">
              <a:xfrm>
                <a:off x="1709" y="3008"/>
                <a:ext cx="507" cy="234"/>
                <a:chOff x="1740" y="2642"/>
                <a:chExt cx="752" cy="327"/>
              </a:xfrm>
            </p:grpSpPr>
            <p:sp>
              <p:nvSpPr>
                <p:cNvPr id="18548"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9"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0"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1"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2"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53"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42" name="Freeform 1270"/>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3" name="Freeform 1271"/>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4" name="Freeform 1272"/>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5" name="Freeform 1273"/>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6" name="Freeform 1274"/>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7"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pic>
        <p:nvPicPr>
          <p:cNvPr id="18436" name="Picture 864" descr="underline_bas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8814"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2"/>
          <p:cNvSpPr>
            <a:spLocks noGrp="1" noChangeArrowheads="1"/>
          </p:cNvSpPr>
          <p:nvPr>
            <p:ph type="title"/>
          </p:nvPr>
        </p:nvSpPr>
        <p:spPr>
          <a:xfrm>
            <a:off x="1828800" y="228600"/>
            <a:ext cx="8382000" cy="1143000"/>
          </a:xfrm>
        </p:spPr>
        <p:txBody>
          <a:bodyPr>
            <a:normAutofit fontScale="90000"/>
          </a:bodyPr>
          <a:lstStyle/>
          <a:p>
            <a:pPr>
              <a:defRPr/>
            </a:pPr>
            <a:r>
              <a:rPr lang="en-US">
                <a:ea typeface="ＭＳ Ｐゴシック" charset="0"/>
                <a:cs typeface="+mj-cs"/>
              </a:rPr>
              <a:t>Transport services and protocols</a:t>
            </a:r>
          </a:p>
        </p:txBody>
      </p:sp>
      <p:sp>
        <p:nvSpPr>
          <p:cNvPr id="4103" name="Rectangle 3"/>
          <p:cNvSpPr>
            <a:spLocks noGrp="1" noChangeArrowheads="1"/>
          </p:cNvSpPr>
          <p:nvPr>
            <p:ph type="body" sz="half" idx="1"/>
          </p:nvPr>
        </p:nvSpPr>
        <p:spPr>
          <a:xfrm>
            <a:off x="1962151" y="1511301"/>
            <a:ext cx="4086225" cy="5114925"/>
          </a:xfrm>
        </p:spPr>
        <p:txBody>
          <a:bodyPr>
            <a:normAutofit fontScale="85000" lnSpcReduction="10000"/>
          </a:bodyPr>
          <a:lstStyle/>
          <a:p>
            <a:pPr>
              <a:buFont typeface="Wingdings" charset="0"/>
              <a:buChar char="v"/>
              <a:defRPr/>
            </a:pPr>
            <a:r>
              <a:rPr lang="en-US" sz="2400" dirty="0">
                <a:ea typeface="ＭＳ Ｐゴシック" charset="0"/>
              </a:rPr>
              <a:t>provide</a:t>
            </a:r>
            <a:r>
              <a:rPr lang="en-US" sz="2400" i="1" dirty="0">
                <a:solidFill>
                  <a:srgbClr val="FF0000"/>
                </a:solidFill>
                <a:ea typeface="ＭＳ Ｐゴシック" charset="0"/>
              </a:rPr>
              <a:t> </a:t>
            </a:r>
            <a:r>
              <a:rPr lang="en-US" sz="2400" i="1" dirty="0">
                <a:solidFill>
                  <a:srgbClr val="CC0000"/>
                </a:solidFill>
                <a:ea typeface="ＭＳ Ｐゴシック" charset="0"/>
              </a:rPr>
              <a:t>logical communication</a:t>
            </a:r>
            <a:r>
              <a:rPr lang="en-US" sz="2400" dirty="0">
                <a:ea typeface="ＭＳ Ｐゴシック" charset="0"/>
              </a:rPr>
              <a:t> between app processes running on different hosts</a:t>
            </a:r>
          </a:p>
          <a:p>
            <a:pPr>
              <a:buFont typeface="Wingdings" charset="0"/>
              <a:buChar char="v"/>
              <a:defRPr/>
            </a:pPr>
            <a:r>
              <a:rPr lang="en-US" sz="2400" dirty="0">
                <a:ea typeface="ＭＳ Ｐゴシック" charset="0"/>
              </a:rPr>
              <a:t>transport protocols run in end systems </a:t>
            </a:r>
          </a:p>
          <a:p>
            <a:pPr lvl="1">
              <a:buFont typeface="Wingdings" charset="0"/>
              <a:buChar char="§"/>
              <a:defRPr/>
            </a:pPr>
            <a:r>
              <a:rPr lang="en-US" dirty="0">
                <a:ea typeface="ＭＳ Ｐゴシック" charset="0"/>
              </a:rPr>
              <a:t>send side: breaks app messages into </a:t>
            </a:r>
            <a:r>
              <a:rPr lang="en-US" i="1" dirty="0">
                <a:solidFill>
                  <a:srgbClr val="CC0000"/>
                </a:solidFill>
                <a:ea typeface="ＭＳ Ｐゴシック" charset="0"/>
              </a:rPr>
              <a:t>segments</a:t>
            </a:r>
            <a:r>
              <a:rPr lang="en-US" dirty="0">
                <a:ea typeface="ＭＳ Ｐゴシック" charset="0"/>
              </a:rPr>
              <a:t>, passes to  network layer</a:t>
            </a:r>
          </a:p>
          <a:p>
            <a:pPr lvl="1">
              <a:buFont typeface="Wingdings" charset="0"/>
              <a:buChar char="§"/>
              <a:defRPr/>
            </a:pPr>
            <a:r>
              <a:rPr lang="en-US" dirty="0" err="1">
                <a:ea typeface="ＭＳ Ｐゴシック" charset="0"/>
              </a:rPr>
              <a:t>rcv</a:t>
            </a:r>
            <a:r>
              <a:rPr lang="en-US" dirty="0">
                <a:ea typeface="ＭＳ Ｐゴシック" charset="0"/>
              </a:rPr>
              <a:t> side: reassembles segments into messages, passes to app layer</a:t>
            </a:r>
          </a:p>
          <a:p>
            <a:pPr>
              <a:buFont typeface="Wingdings" charset="0"/>
              <a:buChar char="v"/>
              <a:defRPr/>
            </a:pPr>
            <a:r>
              <a:rPr lang="en-US" sz="2400" dirty="0">
                <a:solidFill>
                  <a:srgbClr val="008000"/>
                </a:solidFill>
                <a:ea typeface="ＭＳ Ｐゴシック" charset="0"/>
              </a:rPr>
              <a:t>more than one transport protocol available </a:t>
            </a:r>
            <a:r>
              <a:rPr lang="en-US" sz="2400" dirty="0">
                <a:ea typeface="ＭＳ Ｐゴシック" charset="0"/>
              </a:rPr>
              <a:t>to apps</a:t>
            </a:r>
          </a:p>
          <a:p>
            <a:pPr lvl="1">
              <a:buFont typeface="Wingdings" charset="0"/>
              <a:buChar char="§"/>
              <a:defRPr/>
            </a:pPr>
            <a:r>
              <a:rPr lang="en-US" dirty="0">
                <a:ea typeface="ＭＳ Ｐゴシック" charset="0"/>
              </a:rPr>
              <a:t>Internet: </a:t>
            </a:r>
            <a:r>
              <a:rPr lang="en-US" dirty="0">
                <a:solidFill>
                  <a:srgbClr val="008000"/>
                </a:solidFill>
                <a:ea typeface="ＭＳ Ｐゴシック" charset="0"/>
              </a:rPr>
              <a:t>TCP</a:t>
            </a:r>
            <a:r>
              <a:rPr lang="en-US" dirty="0">
                <a:ea typeface="ＭＳ Ｐゴシック" charset="0"/>
              </a:rPr>
              <a:t> and </a:t>
            </a:r>
            <a:r>
              <a:rPr lang="en-US" dirty="0">
                <a:solidFill>
                  <a:srgbClr val="008000"/>
                </a:solidFill>
                <a:ea typeface="ＭＳ Ｐゴシック" charset="0"/>
              </a:rPr>
              <a:t>UDP</a:t>
            </a:r>
          </a:p>
        </p:txBody>
      </p:sp>
      <p:grpSp>
        <p:nvGrpSpPr>
          <p:cNvPr id="35485" name="Group 669"/>
          <p:cNvGrpSpPr>
            <a:grpSpLocks/>
          </p:cNvGrpSpPr>
          <p:nvPr/>
        </p:nvGrpSpPr>
        <p:grpSpPr bwMode="auto">
          <a:xfrm>
            <a:off x="9380539" y="4454526"/>
            <a:ext cx="1057275" cy="957263"/>
            <a:chOff x="-153" y="1680"/>
            <a:chExt cx="666" cy="603"/>
          </a:xfrm>
        </p:grpSpPr>
        <p:grpSp>
          <p:nvGrpSpPr>
            <p:cNvPr id="18455" name="Group 670"/>
            <p:cNvGrpSpPr>
              <a:grpSpLocks/>
            </p:cNvGrpSpPr>
            <p:nvPr/>
          </p:nvGrpSpPr>
          <p:grpSpPr bwMode="auto">
            <a:xfrm>
              <a:off x="0" y="1680"/>
              <a:ext cx="513" cy="538"/>
              <a:chOff x="4180" y="744"/>
              <a:chExt cx="513" cy="538"/>
            </a:xfrm>
          </p:grpSpPr>
          <p:sp>
            <p:nvSpPr>
              <p:cNvPr id="4122" name="Rectangle 671"/>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3" name="Rectangle 672"/>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4126" name="Line 675"/>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7" name="Line 676"/>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28" name="Line 677"/>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456"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114" name="Group 298"/>
          <p:cNvGrpSpPr>
            <a:grpSpLocks/>
          </p:cNvGrpSpPr>
          <p:nvPr/>
        </p:nvGrpSpPr>
        <p:grpSpPr bwMode="auto">
          <a:xfrm rot="2937887">
            <a:off x="6913564" y="3022601"/>
            <a:ext cx="3781425" cy="434975"/>
            <a:chOff x="2937" y="3579"/>
            <a:chExt cx="2382" cy="274"/>
          </a:xfrm>
        </p:grpSpPr>
        <p:sp>
          <p:nvSpPr>
            <p:cNvPr id="4116"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7"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chemeClr val="bg1"/>
                  </a:solidFill>
                </a:rPr>
                <a:t>logical end-end transport</a:t>
              </a:r>
              <a:endParaRPr lang="en-US"/>
            </a:p>
          </p:txBody>
        </p:sp>
        <p:sp>
          <p:nvSpPr>
            <p:cNvPr id="18453"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681" name="Group 865"/>
          <p:cNvGrpSpPr>
            <a:grpSpLocks/>
          </p:cNvGrpSpPr>
          <p:nvPr/>
        </p:nvGrpSpPr>
        <p:grpSpPr bwMode="auto">
          <a:xfrm>
            <a:off x="6986589" y="1296988"/>
            <a:ext cx="1057275" cy="957262"/>
            <a:chOff x="-153" y="1680"/>
            <a:chExt cx="666" cy="603"/>
          </a:xfrm>
        </p:grpSpPr>
        <p:grpSp>
          <p:nvGrpSpPr>
            <p:cNvPr id="18442" name="Group 866"/>
            <p:cNvGrpSpPr>
              <a:grpSpLocks/>
            </p:cNvGrpSpPr>
            <p:nvPr/>
          </p:nvGrpSpPr>
          <p:grpSpPr bwMode="auto">
            <a:xfrm>
              <a:off x="0" y="1680"/>
              <a:ext cx="513" cy="538"/>
              <a:chOff x="4180" y="744"/>
              <a:chExt cx="513" cy="538"/>
            </a:xfrm>
          </p:grpSpPr>
          <p:sp>
            <p:nvSpPr>
              <p:cNvPr id="4109" name="Rectangle 867"/>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0" name="Rectangle 868"/>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1"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2"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4113" name="Line 871"/>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4" name="Line 872"/>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4115" name="Line 873"/>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8443"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47820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5485"/>
                                        </p:tgtEl>
                                        <p:attrNameLst>
                                          <p:attrName>style.visibility</p:attrName>
                                        </p:attrNameLst>
                                      </p:cBhvr>
                                      <p:to>
                                        <p:strVal val="visible"/>
                                      </p:to>
                                    </p:set>
                                    <p:animEffect transition="in" filter="wipe(left)">
                                      <p:cBhvr>
                                        <p:cTn id="7" dur="500"/>
                                        <p:tgtEl>
                                          <p:spTgt spid="35485"/>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35114"/>
                                        </p:tgtEl>
                                        <p:attrNameLst>
                                          <p:attrName>style.visibility</p:attrName>
                                        </p:attrNameLst>
                                      </p:cBhvr>
                                      <p:to>
                                        <p:strVal val="visible"/>
                                      </p:to>
                                    </p:set>
                                    <p:animEffect transition="in" filter="dissolve">
                                      <p:cBhvr>
                                        <p:cTn id="11" dur="500"/>
                                        <p:tgtEl>
                                          <p:spTgt spid="35114"/>
                                        </p:tgtEl>
                                      </p:cBhvr>
                                    </p:animEffect>
                                  </p:childTnLst>
                                </p:cTn>
                              </p:par>
                              <p:par>
                                <p:cTn id="12" presetID="22" presetClass="entr" presetSubtype="8" fill="hold" nodeType="withEffect">
                                  <p:stCondLst>
                                    <p:cond delay="0"/>
                                  </p:stCondLst>
                                  <p:childTnLst>
                                    <p:set>
                                      <p:cBhvr>
                                        <p:cTn id="13" dur="1" fill="hold">
                                          <p:stCondLst>
                                            <p:cond delay="0"/>
                                          </p:stCondLst>
                                        </p:cTn>
                                        <p:tgtEl>
                                          <p:spTgt spid="35681"/>
                                        </p:tgtEl>
                                        <p:attrNameLst>
                                          <p:attrName>style.visibility</p:attrName>
                                        </p:attrNameLst>
                                      </p:cBhvr>
                                      <p:to>
                                        <p:strVal val="visible"/>
                                      </p:to>
                                    </p:set>
                                    <p:animEffect transition="in" filter="wipe(left)">
                                      <p:cBhvr>
                                        <p:cTn id="14" dur="500"/>
                                        <p:tgtEl>
                                          <p:spTgt spid="35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5123"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1A2CB6A9-1AD0-4A12-9A20-2A86D6CCDF3D}" type="slidenum">
              <a:rPr lang="en-US" altLang="en-US" sz="1200"/>
              <a:pPr/>
              <a:t>105</a:t>
            </a:fld>
            <a:endParaRPr lang="en-US" altLang="en-US" sz="1200"/>
          </a:p>
        </p:txBody>
      </p:sp>
      <p:pic>
        <p:nvPicPr>
          <p:cNvPr id="19459" name="Picture 1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1039814"/>
            <a:ext cx="65817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2"/>
          <p:cNvSpPr>
            <a:spLocks noGrp="1" noChangeArrowheads="1"/>
          </p:cNvSpPr>
          <p:nvPr>
            <p:ph type="title"/>
          </p:nvPr>
        </p:nvSpPr>
        <p:spPr/>
        <p:txBody>
          <a:bodyPr/>
          <a:lstStyle/>
          <a:p>
            <a:pPr>
              <a:defRPr/>
            </a:pPr>
            <a:r>
              <a:rPr lang="en-US" dirty="0">
                <a:ea typeface="ＭＳ Ｐゴシック" charset="0"/>
                <a:cs typeface="+mj-cs"/>
              </a:rPr>
              <a:t>Transport vs. network layer</a:t>
            </a:r>
          </a:p>
        </p:txBody>
      </p:sp>
      <p:sp>
        <p:nvSpPr>
          <p:cNvPr id="5126" name="Rectangle 3"/>
          <p:cNvSpPr>
            <a:spLocks noGrp="1" noChangeArrowheads="1"/>
          </p:cNvSpPr>
          <p:nvPr>
            <p:ph type="body" sz="half" idx="1"/>
          </p:nvPr>
        </p:nvSpPr>
        <p:spPr>
          <a:xfrm>
            <a:off x="2057400" y="1589088"/>
            <a:ext cx="3810000" cy="4648200"/>
          </a:xfrm>
        </p:spPr>
        <p:txBody>
          <a:bodyPr>
            <a:normAutofit lnSpcReduction="10000"/>
          </a:bodyPr>
          <a:lstStyle/>
          <a:p>
            <a:pPr>
              <a:lnSpc>
                <a:spcPct val="70000"/>
              </a:lnSpc>
              <a:buFont typeface="Wingdings" charset="0"/>
              <a:buChar char="v"/>
              <a:defRPr/>
            </a:pPr>
            <a:r>
              <a:rPr lang="en-US" sz="3200" i="1" dirty="0">
                <a:solidFill>
                  <a:srgbClr val="000099"/>
                </a:solidFill>
                <a:ea typeface="ＭＳ Ｐゴシック" charset="0"/>
              </a:rPr>
              <a:t>network layer:</a:t>
            </a:r>
            <a:r>
              <a:rPr lang="en-US" sz="3200" dirty="0">
                <a:ea typeface="ＭＳ Ｐゴシック" charset="0"/>
              </a:rPr>
              <a:t> logical communication between </a:t>
            </a:r>
            <a:r>
              <a:rPr lang="en-US" sz="3200" dirty="0">
                <a:solidFill>
                  <a:srgbClr val="008000"/>
                </a:solidFill>
                <a:ea typeface="ＭＳ Ｐゴシック" charset="0"/>
              </a:rPr>
              <a:t>hosts</a:t>
            </a:r>
          </a:p>
          <a:p>
            <a:pPr>
              <a:lnSpc>
                <a:spcPct val="70000"/>
              </a:lnSpc>
              <a:buFont typeface="Wingdings" charset="0"/>
              <a:buChar char="v"/>
              <a:defRPr/>
            </a:pPr>
            <a:r>
              <a:rPr lang="en-US" sz="3200" i="1" dirty="0">
                <a:solidFill>
                  <a:srgbClr val="000099"/>
                </a:solidFill>
                <a:ea typeface="ＭＳ Ｐゴシック" charset="0"/>
              </a:rPr>
              <a:t>transport layer:</a:t>
            </a:r>
            <a:r>
              <a:rPr lang="en-US" sz="3200" dirty="0">
                <a:ea typeface="ＭＳ Ｐゴシック" charset="0"/>
              </a:rPr>
              <a:t> logical communication between </a:t>
            </a:r>
            <a:r>
              <a:rPr lang="en-US" sz="3200" dirty="0">
                <a:solidFill>
                  <a:srgbClr val="008000"/>
                </a:solidFill>
                <a:ea typeface="ＭＳ Ｐゴシック" charset="0"/>
              </a:rPr>
              <a:t>processes</a:t>
            </a:r>
            <a:r>
              <a:rPr lang="en-US" dirty="0">
                <a:solidFill>
                  <a:srgbClr val="008000"/>
                </a:solidFill>
                <a:ea typeface="ＭＳ Ｐゴシック" charset="0"/>
                <a:cs typeface="+mn-cs"/>
              </a:rPr>
              <a:t> </a:t>
            </a:r>
          </a:p>
          <a:p>
            <a:pPr lvl="1">
              <a:lnSpc>
                <a:spcPct val="70000"/>
              </a:lnSpc>
              <a:buFont typeface="Wingdings" charset="0"/>
              <a:buChar char="§"/>
              <a:defRPr/>
            </a:pPr>
            <a:r>
              <a:rPr lang="en-US" sz="2800" dirty="0">
                <a:ea typeface="ＭＳ Ｐゴシック" charset="0"/>
              </a:rPr>
              <a:t>relies on, enhances, network layer services</a:t>
            </a:r>
          </a:p>
        </p:txBody>
      </p:sp>
      <p:sp>
        <p:nvSpPr>
          <p:cNvPr id="5127" name="Rectangle 4"/>
          <p:cNvSpPr>
            <a:spLocks noGrp="1" noChangeArrowheads="1"/>
          </p:cNvSpPr>
          <p:nvPr>
            <p:ph type="body" sz="half" idx="2"/>
          </p:nvPr>
        </p:nvSpPr>
        <p:spPr>
          <a:xfrm>
            <a:off x="6284913" y="2230439"/>
            <a:ext cx="3967162" cy="4249737"/>
          </a:xfrm>
          <a:extLst>
            <a:ext uri="{91240B29-F687-4f45-9708-019B960494DF}">
              <a14:hiddenLine xmlns="" xmlns:a14="http://schemas.microsoft.com/office/drawing/2010/main" w="19050" cmpd="sng">
                <a:solidFill>
                  <a:srgbClr val="FF0000"/>
                </a:solidFill>
                <a:miter lim="800000"/>
                <a:headEnd/>
                <a:tailEnd/>
              </a14:hiddenLine>
            </a:ext>
          </a:extLst>
        </p:spPr>
        <p:txBody>
          <a:bodyPr>
            <a:normAutofit lnSpcReduction="10000"/>
          </a:bodyPr>
          <a:lstStyle/>
          <a:p>
            <a:pPr>
              <a:lnSpc>
                <a:spcPct val="70000"/>
              </a:lnSpc>
              <a:buFont typeface="Wingdings" panose="05000000000000000000" pitchFamily="2" charset="2"/>
              <a:buNone/>
            </a:pPr>
            <a:r>
              <a:rPr lang="en-US" altLang="en-US" sz="2400" i="1" dirty="0"/>
              <a:t>12 kids in </a:t>
            </a:r>
            <a:r>
              <a:rPr lang="en-US" altLang="en-US" sz="2400" i="1" dirty="0">
                <a:solidFill>
                  <a:srgbClr val="008000"/>
                </a:solidFill>
              </a:rPr>
              <a:t>Ann</a:t>
            </a:r>
            <a:r>
              <a:rPr lang="ja-JP" altLang="en-US" sz="2400" i="1" dirty="0">
                <a:solidFill>
                  <a:srgbClr val="008000"/>
                </a:solidFill>
              </a:rPr>
              <a:t>’</a:t>
            </a:r>
            <a:r>
              <a:rPr lang="en-US" altLang="ja-JP" sz="2400" i="1" dirty="0">
                <a:solidFill>
                  <a:srgbClr val="008000"/>
                </a:solidFill>
              </a:rPr>
              <a:t>s</a:t>
            </a:r>
            <a:r>
              <a:rPr lang="en-US" altLang="ja-JP" sz="2400" i="1" dirty="0"/>
              <a:t> house sending letters to 12 kids in </a:t>
            </a:r>
            <a:r>
              <a:rPr lang="en-US" altLang="ja-JP" sz="2400" i="1" dirty="0">
                <a:solidFill>
                  <a:srgbClr val="008000"/>
                </a:solidFill>
              </a:rPr>
              <a:t>Bill</a:t>
            </a:r>
            <a:r>
              <a:rPr lang="ja-JP" altLang="en-US" sz="2400" i="1" dirty="0">
                <a:solidFill>
                  <a:srgbClr val="008000"/>
                </a:solidFill>
              </a:rPr>
              <a:t>’</a:t>
            </a:r>
            <a:r>
              <a:rPr lang="en-US" altLang="ja-JP" sz="2400" i="1" dirty="0">
                <a:solidFill>
                  <a:srgbClr val="008000"/>
                </a:solidFill>
              </a:rPr>
              <a:t>s</a:t>
            </a:r>
            <a:r>
              <a:rPr lang="en-US" altLang="ja-JP" sz="2400" i="1" dirty="0"/>
              <a:t> house:</a:t>
            </a:r>
            <a:endParaRPr lang="en-US" altLang="ja-JP" sz="2400" dirty="0"/>
          </a:p>
          <a:p>
            <a:pPr>
              <a:lnSpc>
                <a:spcPct val="70000"/>
              </a:lnSpc>
            </a:pPr>
            <a:r>
              <a:rPr lang="en-US" altLang="en-US" sz="2400" dirty="0"/>
              <a:t>hosts = houses</a:t>
            </a:r>
          </a:p>
          <a:p>
            <a:pPr>
              <a:lnSpc>
                <a:spcPct val="70000"/>
              </a:lnSpc>
            </a:pPr>
            <a:r>
              <a:rPr lang="en-US" altLang="en-US" sz="2400" dirty="0"/>
              <a:t>processes = kids</a:t>
            </a:r>
          </a:p>
          <a:p>
            <a:pPr>
              <a:lnSpc>
                <a:spcPct val="70000"/>
              </a:lnSpc>
            </a:pPr>
            <a:r>
              <a:rPr lang="en-US" altLang="en-US" sz="2400" dirty="0"/>
              <a:t>app messages = letters in envelopes</a:t>
            </a:r>
          </a:p>
          <a:p>
            <a:pPr>
              <a:lnSpc>
                <a:spcPct val="70000"/>
              </a:lnSpc>
            </a:pPr>
            <a:r>
              <a:rPr lang="en-US" altLang="en-US" sz="2400" dirty="0">
                <a:solidFill>
                  <a:srgbClr val="008000"/>
                </a:solidFill>
              </a:rPr>
              <a:t>transport protocol </a:t>
            </a:r>
            <a:r>
              <a:rPr lang="en-US" altLang="en-US" sz="2400" dirty="0"/>
              <a:t>= Ann and Bill who </a:t>
            </a:r>
            <a:r>
              <a:rPr lang="en-US" altLang="en-US" sz="2400" dirty="0" err="1">
                <a:solidFill>
                  <a:srgbClr val="008000"/>
                </a:solidFill>
              </a:rPr>
              <a:t>demux</a:t>
            </a:r>
            <a:r>
              <a:rPr lang="en-US" altLang="en-US" sz="2400" dirty="0">
                <a:solidFill>
                  <a:srgbClr val="008000"/>
                </a:solidFill>
              </a:rPr>
              <a:t> </a:t>
            </a:r>
            <a:r>
              <a:rPr lang="en-US" altLang="en-US" sz="2400" dirty="0"/>
              <a:t>to in-house siblings</a:t>
            </a:r>
          </a:p>
          <a:p>
            <a:pPr>
              <a:lnSpc>
                <a:spcPct val="70000"/>
              </a:lnSpc>
            </a:pPr>
            <a:r>
              <a:rPr lang="en-US" altLang="en-US" sz="2400" dirty="0">
                <a:solidFill>
                  <a:srgbClr val="008000"/>
                </a:solidFill>
              </a:rPr>
              <a:t>network-layer protocol </a:t>
            </a:r>
            <a:r>
              <a:rPr lang="en-US" altLang="en-US" sz="2400" dirty="0"/>
              <a:t>= postal service</a:t>
            </a:r>
          </a:p>
          <a:p>
            <a:pPr>
              <a:lnSpc>
                <a:spcPct val="70000"/>
              </a:lnSpc>
              <a:buFont typeface="Wingdings" panose="05000000000000000000" pitchFamily="2" charset="2"/>
              <a:buNone/>
            </a:pPr>
            <a:endParaRPr lang="en-US" altLang="en-US" sz="2400" dirty="0"/>
          </a:p>
        </p:txBody>
      </p:sp>
      <p:sp>
        <p:nvSpPr>
          <p:cNvPr id="5128" name="Rectangle 7"/>
          <p:cNvSpPr>
            <a:spLocks noChangeArrowheads="1"/>
          </p:cNvSpPr>
          <p:nvPr/>
        </p:nvSpPr>
        <p:spPr bwMode="auto">
          <a:xfrm>
            <a:off x="6334559" y="2230439"/>
            <a:ext cx="4016375" cy="3836987"/>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129" name="Text Box 11"/>
          <p:cNvSpPr txBox="1">
            <a:spLocks noChangeArrowheads="1"/>
          </p:cNvSpPr>
          <p:nvPr/>
        </p:nvSpPr>
        <p:spPr bwMode="auto">
          <a:xfrm>
            <a:off x="6424614" y="1724025"/>
            <a:ext cx="2695575" cy="43338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0000"/>
              </a:lnSpc>
              <a:spcBef>
                <a:spcPct val="45000"/>
              </a:spcBef>
              <a:buClr>
                <a:srgbClr val="000099"/>
              </a:buClr>
              <a:buSzPct val="65000"/>
              <a:buFont typeface="Wingdings" charset="0"/>
              <a:buNone/>
              <a:defRPr/>
            </a:pPr>
            <a:r>
              <a:rPr lang="en-US" sz="2800" i="1">
                <a:solidFill>
                  <a:srgbClr val="000099"/>
                </a:solidFill>
                <a:latin typeface="Gill Sans MT" charset="0"/>
              </a:rPr>
              <a:t>household analogy:</a:t>
            </a:r>
            <a:endParaRPr lang="en-US" sz="2800" i="1">
              <a:latin typeface="Gill Sans MT" charset="0"/>
            </a:endParaRPr>
          </a:p>
        </p:txBody>
      </p:sp>
    </p:spTree>
    <p:extLst>
      <p:ext uri="{BB962C8B-B14F-4D97-AF65-F5344CB8AC3E}">
        <p14:creationId xmlns:p14="http://schemas.microsoft.com/office/powerpoint/2010/main" val="3516768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p:cNvSpPr>
            <a:spLocks noGrp="1"/>
          </p:cNvSpPr>
          <p:nvPr>
            <p:ph type="ftr"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6147" name="Slide Number Placeholder 6"/>
          <p:cNvSpPr>
            <a:spLocks noGrp="1"/>
          </p:cNvSpPr>
          <p:nvPr>
            <p:ph type="sldNum" sz="quarter" idx="12"/>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45E03D20-50D1-49E8-8289-532E8644325C}" type="slidenum">
              <a:rPr lang="en-US" altLang="en-US" sz="1200"/>
              <a:pPr/>
              <a:t>106</a:t>
            </a:fld>
            <a:endParaRPr lang="en-US" altLang="en-US" sz="1200"/>
          </a:p>
        </p:txBody>
      </p:sp>
      <p:grpSp>
        <p:nvGrpSpPr>
          <p:cNvPr id="20483" name="Group 940"/>
          <p:cNvGrpSpPr>
            <a:grpSpLocks/>
          </p:cNvGrpSpPr>
          <p:nvPr/>
        </p:nvGrpSpPr>
        <p:grpSpPr bwMode="auto">
          <a:xfrm>
            <a:off x="6572251" y="1524001"/>
            <a:ext cx="3540125" cy="4545013"/>
            <a:chOff x="3277" y="974"/>
            <a:chExt cx="2230" cy="2863"/>
          </a:xfrm>
        </p:grpSpPr>
        <p:sp>
          <p:nvSpPr>
            <p:cNvPr id="20613" name="Freeform 941"/>
            <p:cNvSpPr>
              <a:spLocks/>
            </p:cNvSpPr>
            <p:nvPr/>
          </p:nvSpPr>
          <p:spPr bwMode="auto">
            <a:xfrm>
              <a:off x="3277" y="1079"/>
              <a:ext cx="1094" cy="675"/>
            </a:xfrm>
            <a:custGeom>
              <a:avLst/>
              <a:gdLst>
                <a:gd name="T0" fmla="*/ 948 w 1036"/>
                <a:gd name="T1" fmla="*/ 11 h 675"/>
                <a:gd name="T2" fmla="*/ 571 w 1036"/>
                <a:gd name="T3" fmla="*/ 53 h 675"/>
                <a:gd name="T4" fmla="*/ 302 w 1036"/>
                <a:gd name="T5" fmla="*/ 129 h 675"/>
                <a:gd name="T6" fmla="*/ 224 w 1036"/>
                <a:gd name="T7" fmla="*/ 229 h 675"/>
                <a:gd name="T8" fmla="*/ 31 w 1036"/>
                <a:gd name="T9" fmla="*/ 297 h 675"/>
                <a:gd name="T10" fmla="*/ 25 w 1036"/>
                <a:gd name="T11" fmla="*/ 459 h 675"/>
                <a:gd name="T12" fmla="*/ 193 w 1036"/>
                <a:gd name="T13" fmla="*/ 489 h 675"/>
                <a:gd name="T14" fmla="*/ 672 w 1036"/>
                <a:gd name="T15" fmla="*/ 489 h 675"/>
                <a:gd name="T16" fmla="*/ 874 w 1036"/>
                <a:gd name="T17" fmla="*/ 555 h 675"/>
                <a:gd name="T18" fmla="*/ 1100 w 1036"/>
                <a:gd name="T19" fmla="*/ 657 h 675"/>
                <a:gd name="T20" fmla="*/ 1274 w 1036"/>
                <a:gd name="T21" fmla="*/ 661 h 675"/>
                <a:gd name="T22" fmla="*/ 1393 w 1036"/>
                <a:gd name="T23" fmla="*/ 603 h 675"/>
                <a:gd name="T24" fmla="*/ 1453 w 1036"/>
                <a:gd name="T25" fmla="*/ 445 h 675"/>
                <a:gd name="T26" fmla="*/ 1491 w 1036"/>
                <a:gd name="T27" fmla="*/ 291 h 675"/>
                <a:gd name="T28" fmla="*/ 1495 w 1036"/>
                <a:gd name="T29" fmla="*/ 107 h 675"/>
                <a:gd name="T30" fmla="*/ 1368 w 1036"/>
                <a:gd name="T31" fmla="*/ 17 h 675"/>
                <a:gd name="T32" fmla="*/ 1135 w 1036"/>
                <a:gd name="T33" fmla="*/ 3 h 675"/>
                <a:gd name="T34" fmla="*/ 9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614" name="Group 942"/>
            <p:cNvGrpSpPr>
              <a:grpSpLocks/>
            </p:cNvGrpSpPr>
            <p:nvPr/>
          </p:nvGrpSpPr>
          <p:grpSpPr bwMode="auto">
            <a:xfrm>
              <a:off x="3383" y="1920"/>
              <a:ext cx="919" cy="588"/>
              <a:chOff x="2889" y="1631"/>
              <a:chExt cx="980" cy="743"/>
            </a:xfrm>
          </p:grpSpPr>
          <p:sp>
            <p:nvSpPr>
              <p:cNvPr id="6657" name="Rectangle 943"/>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658" name="AutoShape 944"/>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rgbClr val="00CCFF"/>
                  </a:solidFill>
                  <a:latin typeface="Arial" charset="0"/>
                  <a:ea typeface="ＭＳ Ｐゴシック" charset="0"/>
                </a:endParaRPr>
              </a:p>
            </p:txBody>
          </p:sp>
        </p:grpSp>
        <p:sp>
          <p:nvSpPr>
            <p:cNvPr id="20615" name="Freeform 945"/>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1" name="Line 946"/>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2" name="Line 947"/>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3" name="Line 948"/>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84" name="Line 949"/>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5" name="Line 950"/>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6" name="Line 951"/>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7" name="Line 952"/>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8" name="Line 953"/>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89" name="Line 954"/>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0" name="Line 955"/>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1" name="Line 956"/>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2" name="Line 957"/>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3" name="Line 958"/>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4" name="Line 959"/>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30" name="Group 960"/>
            <p:cNvGrpSpPr>
              <a:grpSpLocks/>
            </p:cNvGrpSpPr>
            <p:nvPr/>
          </p:nvGrpSpPr>
          <p:grpSpPr bwMode="auto">
            <a:xfrm>
              <a:off x="3535" y="2207"/>
              <a:ext cx="319" cy="222"/>
              <a:chOff x="2967" y="478"/>
              <a:chExt cx="788" cy="625"/>
            </a:xfrm>
          </p:grpSpPr>
          <p:pic>
            <p:nvPicPr>
              <p:cNvPr id="20990" name="Picture 961"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1" name="Picture 962"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631" name="Freeform 963"/>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32" name="Freeform 964"/>
            <p:cNvSpPr>
              <a:spLocks/>
            </p:cNvSpPr>
            <p:nvPr/>
          </p:nvSpPr>
          <p:spPr bwMode="auto">
            <a:xfrm>
              <a:off x="4417" y="1263"/>
              <a:ext cx="1090" cy="709"/>
            </a:xfrm>
            <a:custGeom>
              <a:avLst/>
              <a:gdLst>
                <a:gd name="T0" fmla="*/ 5057 w 765"/>
                <a:gd name="T1" fmla="*/ 207 h 459"/>
                <a:gd name="T2" fmla="*/ 3427 w 765"/>
                <a:gd name="T3" fmla="*/ 1471 h 459"/>
                <a:gd name="T4" fmla="*/ 1146 w 765"/>
                <a:gd name="T5" fmla="*/ 2093 h 459"/>
                <a:gd name="T6" fmla="*/ 164 w 765"/>
                <a:gd name="T7" fmla="*/ 7053 h 459"/>
                <a:gd name="T8" fmla="*/ 2144 w 765"/>
                <a:gd name="T9" fmla="*/ 9319 h 459"/>
                <a:gd name="T10" fmla="*/ 4121 w 765"/>
                <a:gd name="T11" fmla="*/ 8933 h 459"/>
                <a:gd name="T12" fmla="*/ 6957 w 765"/>
                <a:gd name="T13" fmla="*/ 9319 h 459"/>
                <a:gd name="T14" fmla="*/ 8325 w 765"/>
                <a:gd name="T15" fmla="*/ 9103 h 459"/>
                <a:gd name="T16" fmla="*/ 8961 w 765"/>
                <a:gd name="T17" fmla="*/ 7810 h 459"/>
                <a:gd name="T18" fmla="*/ 8945 w 765"/>
                <a:gd name="T19" fmla="*/ 3315 h 459"/>
                <a:gd name="T20" fmla="*/ 7894 w 765"/>
                <a:gd name="T21" fmla="*/ 723 h 459"/>
                <a:gd name="T22" fmla="*/ 5057 w 765"/>
                <a:gd name="T23" fmla="*/ 20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98" name="Line 965"/>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99" name="Line 966"/>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0" name="Line 967"/>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1" name="Line 968"/>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2" name="Line 969"/>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3" name="Line 970"/>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4" name="Line 971"/>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5" name="Line 972"/>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6" name="Line 973"/>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7" name="Line 974"/>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8" name="Line 975"/>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09" name="Line 976"/>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0" name="Line 977"/>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1" name="Line 978"/>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2" name="Line 979"/>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3" name="Line 980"/>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314" name="Line 981"/>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50" name="Group 982"/>
            <p:cNvGrpSpPr>
              <a:grpSpLocks/>
            </p:cNvGrpSpPr>
            <p:nvPr/>
          </p:nvGrpSpPr>
          <p:grpSpPr bwMode="auto">
            <a:xfrm>
              <a:off x="3813" y="1163"/>
              <a:ext cx="295" cy="391"/>
              <a:chOff x="1653" y="3023"/>
              <a:chExt cx="622" cy="911"/>
            </a:xfrm>
          </p:grpSpPr>
          <p:sp>
            <p:nvSpPr>
              <p:cNvPr id="20973"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4"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5"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6"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7"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8"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79"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0"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1"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2"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3"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4"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5"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6"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0987"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3" name="Oval 998"/>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pic>
            <p:nvPicPr>
              <p:cNvPr id="20989" name="Picture 999"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51" name="Group 1000"/>
            <p:cNvGrpSpPr>
              <a:grpSpLocks/>
            </p:cNvGrpSpPr>
            <p:nvPr/>
          </p:nvGrpSpPr>
          <p:grpSpPr bwMode="auto">
            <a:xfrm>
              <a:off x="3962" y="1516"/>
              <a:ext cx="286" cy="160"/>
              <a:chOff x="3843" y="1516"/>
              <a:chExt cx="286" cy="160"/>
            </a:xfrm>
          </p:grpSpPr>
          <p:sp>
            <p:nvSpPr>
              <p:cNvPr id="6629" name="Line 1001"/>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20965"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66"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67"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68" name="Group 1005"/>
              <p:cNvGrpSpPr>
                <a:grpSpLocks/>
              </p:cNvGrpSpPr>
              <p:nvPr/>
            </p:nvGrpSpPr>
            <p:grpSpPr bwMode="auto">
              <a:xfrm>
                <a:off x="3932" y="1587"/>
                <a:ext cx="138" cy="33"/>
                <a:chOff x="2468" y="1332"/>
                <a:chExt cx="310" cy="60"/>
              </a:xfrm>
            </p:grpSpPr>
            <p:sp>
              <p:nvSpPr>
                <p:cNvPr id="20971" name="Freeform 10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72" name="Freeform 10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34" name="Line 1008"/>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35" name="Line 1009"/>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2" name="Group 1010"/>
            <p:cNvGrpSpPr>
              <a:grpSpLocks/>
            </p:cNvGrpSpPr>
            <p:nvPr/>
          </p:nvGrpSpPr>
          <p:grpSpPr bwMode="auto">
            <a:xfrm>
              <a:off x="4537" y="1571"/>
              <a:ext cx="246" cy="110"/>
              <a:chOff x="4334" y="1470"/>
              <a:chExt cx="246" cy="107"/>
            </a:xfrm>
          </p:grpSpPr>
          <p:sp>
            <p:nvSpPr>
              <p:cNvPr id="2095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5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5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59" name="Group 1014"/>
              <p:cNvGrpSpPr>
                <a:grpSpLocks/>
              </p:cNvGrpSpPr>
              <p:nvPr/>
            </p:nvGrpSpPr>
            <p:grpSpPr bwMode="auto">
              <a:xfrm>
                <a:off x="4383" y="1488"/>
                <a:ext cx="138" cy="33"/>
                <a:chOff x="2468" y="1332"/>
                <a:chExt cx="310" cy="60"/>
              </a:xfrm>
            </p:grpSpPr>
            <p:sp>
              <p:nvSpPr>
                <p:cNvPr id="20962"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63"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25"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26" name="Line 1018"/>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3" name="Group 1019"/>
            <p:cNvGrpSpPr>
              <a:grpSpLocks/>
            </p:cNvGrpSpPr>
            <p:nvPr/>
          </p:nvGrpSpPr>
          <p:grpSpPr bwMode="auto">
            <a:xfrm>
              <a:off x="4544" y="1737"/>
              <a:ext cx="246" cy="110"/>
              <a:chOff x="4334" y="1470"/>
              <a:chExt cx="246" cy="107"/>
            </a:xfrm>
          </p:grpSpPr>
          <p:sp>
            <p:nvSpPr>
              <p:cNvPr id="2094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4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5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51" name="Group 1023"/>
              <p:cNvGrpSpPr>
                <a:grpSpLocks/>
              </p:cNvGrpSpPr>
              <p:nvPr/>
            </p:nvGrpSpPr>
            <p:grpSpPr bwMode="auto">
              <a:xfrm>
                <a:off x="4383" y="1488"/>
                <a:ext cx="138" cy="33"/>
                <a:chOff x="2468" y="1332"/>
                <a:chExt cx="310" cy="60"/>
              </a:xfrm>
            </p:grpSpPr>
            <p:sp>
              <p:nvSpPr>
                <p:cNvPr id="20954"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55"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17"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18" name="Line 1027"/>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4" name="Group 1028"/>
            <p:cNvGrpSpPr>
              <a:grpSpLocks/>
            </p:cNvGrpSpPr>
            <p:nvPr/>
          </p:nvGrpSpPr>
          <p:grpSpPr bwMode="auto">
            <a:xfrm>
              <a:off x="4890" y="1738"/>
              <a:ext cx="246" cy="110"/>
              <a:chOff x="4334" y="1470"/>
              <a:chExt cx="246" cy="107"/>
            </a:xfrm>
          </p:grpSpPr>
          <p:sp>
            <p:nvSpPr>
              <p:cNvPr id="2094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4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4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43" name="Group 1032"/>
              <p:cNvGrpSpPr>
                <a:grpSpLocks/>
              </p:cNvGrpSpPr>
              <p:nvPr/>
            </p:nvGrpSpPr>
            <p:grpSpPr bwMode="auto">
              <a:xfrm>
                <a:off x="4383" y="1488"/>
                <a:ext cx="138" cy="33"/>
                <a:chOff x="2468" y="1332"/>
                <a:chExt cx="310" cy="60"/>
              </a:xfrm>
            </p:grpSpPr>
            <p:sp>
              <p:nvSpPr>
                <p:cNvPr id="20946"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47"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09"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10" name="Line 1036"/>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5" name="Group 1037"/>
            <p:cNvGrpSpPr>
              <a:grpSpLocks/>
            </p:cNvGrpSpPr>
            <p:nvPr/>
          </p:nvGrpSpPr>
          <p:grpSpPr bwMode="auto">
            <a:xfrm>
              <a:off x="4844" y="1508"/>
              <a:ext cx="246" cy="110"/>
              <a:chOff x="4334" y="1470"/>
              <a:chExt cx="246" cy="107"/>
            </a:xfrm>
          </p:grpSpPr>
          <p:sp>
            <p:nvSpPr>
              <p:cNvPr id="2093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3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3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35" name="Group 1041"/>
              <p:cNvGrpSpPr>
                <a:grpSpLocks/>
              </p:cNvGrpSpPr>
              <p:nvPr/>
            </p:nvGrpSpPr>
            <p:grpSpPr bwMode="auto">
              <a:xfrm>
                <a:off x="4383" y="1488"/>
                <a:ext cx="138" cy="33"/>
                <a:chOff x="2468" y="1332"/>
                <a:chExt cx="310" cy="60"/>
              </a:xfrm>
            </p:grpSpPr>
            <p:sp>
              <p:nvSpPr>
                <p:cNvPr id="20938"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39"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01"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602" name="Line 1045"/>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6" name="Group 1046"/>
            <p:cNvGrpSpPr>
              <a:grpSpLocks/>
            </p:cNvGrpSpPr>
            <p:nvPr/>
          </p:nvGrpSpPr>
          <p:grpSpPr bwMode="auto">
            <a:xfrm>
              <a:off x="4874" y="2296"/>
              <a:ext cx="310" cy="130"/>
              <a:chOff x="4334" y="1470"/>
              <a:chExt cx="246" cy="107"/>
            </a:xfrm>
          </p:grpSpPr>
          <p:sp>
            <p:nvSpPr>
              <p:cNvPr id="2092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2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2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27" name="Group 1050"/>
              <p:cNvGrpSpPr>
                <a:grpSpLocks/>
              </p:cNvGrpSpPr>
              <p:nvPr/>
            </p:nvGrpSpPr>
            <p:grpSpPr bwMode="auto">
              <a:xfrm>
                <a:off x="4383" y="1488"/>
                <a:ext cx="138" cy="33"/>
                <a:chOff x="2468" y="1332"/>
                <a:chExt cx="310" cy="60"/>
              </a:xfrm>
            </p:grpSpPr>
            <p:sp>
              <p:nvSpPr>
                <p:cNvPr id="20930"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31"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93"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94" name="Line 105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6322" name="Line 1055"/>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658" name="Group 1056"/>
            <p:cNvGrpSpPr>
              <a:grpSpLocks/>
            </p:cNvGrpSpPr>
            <p:nvPr/>
          </p:nvGrpSpPr>
          <p:grpSpPr bwMode="auto">
            <a:xfrm>
              <a:off x="4464" y="2288"/>
              <a:ext cx="310" cy="130"/>
              <a:chOff x="4334" y="1470"/>
              <a:chExt cx="246" cy="107"/>
            </a:xfrm>
          </p:grpSpPr>
          <p:sp>
            <p:nvSpPr>
              <p:cNvPr id="209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19" name="Group 1060"/>
              <p:cNvGrpSpPr>
                <a:grpSpLocks/>
              </p:cNvGrpSpPr>
              <p:nvPr/>
            </p:nvGrpSpPr>
            <p:grpSpPr bwMode="auto">
              <a:xfrm>
                <a:off x="4383" y="1488"/>
                <a:ext cx="138" cy="33"/>
                <a:chOff x="2468" y="1332"/>
                <a:chExt cx="310" cy="60"/>
              </a:xfrm>
            </p:grpSpPr>
            <p:sp>
              <p:nvSpPr>
                <p:cNvPr id="20922" name="Freeform 106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23" name="Freeform 106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85" name="Line 106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86" name="Line 106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59" name="Group 1065"/>
            <p:cNvGrpSpPr>
              <a:grpSpLocks/>
            </p:cNvGrpSpPr>
            <p:nvPr/>
          </p:nvGrpSpPr>
          <p:grpSpPr bwMode="auto">
            <a:xfrm>
              <a:off x="4660" y="2464"/>
              <a:ext cx="310" cy="130"/>
              <a:chOff x="4334" y="1470"/>
              <a:chExt cx="246" cy="107"/>
            </a:xfrm>
          </p:grpSpPr>
          <p:sp>
            <p:nvSpPr>
              <p:cNvPr id="209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11" name="Group 1069"/>
              <p:cNvGrpSpPr>
                <a:grpSpLocks/>
              </p:cNvGrpSpPr>
              <p:nvPr/>
            </p:nvGrpSpPr>
            <p:grpSpPr bwMode="auto">
              <a:xfrm>
                <a:off x="4383" y="1488"/>
                <a:ext cx="138" cy="33"/>
                <a:chOff x="2468" y="1332"/>
                <a:chExt cx="310" cy="60"/>
              </a:xfrm>
            </p:grpSpPr>
            <p:sp>
              <p:nvSpPr>
                <p:cNvPr id="20914"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15"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77" name="Line 1072"/>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78" name="Line 1073"/>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0" name="Group 1074"/>
            <p:cNvGrpSpPr>
              <a:grpSpLocks/>
            </p:cNvGrpSpPr>
            <p:nvPr/>
          </p:nvGrpSpPr>
          <p:grpSpPr bwMode="auto">
            <a:xfrm>
              <a:off x="4782" y="3028"/>
              <a:ext cx="392" cy="154"/>
              <a:chOff x="4334" y="1470"/>
              <a:chExt cx="246" cy="107"/>
            </a:xfrm>
          </p:grpSpPr>
          <p:sp>
            <p:nvSpPr>
              <p:cNvPr id="209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9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9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903" name="Group 1078"/>
              <p:cNvGrpSpPr>
                <a:grpSpLocks/>
              </p:cNvGrpSpPr>
              <p:nvPr/>
            </p:nvGrpSpPr>
            <p:grpSpPr bwMode="auto">
              <a:xfrm>
                <a:off x="4383" y="1488"/>
                <a:ext cx="138" cy="33"/>
                <a:chOff x="2468" y="1332"/>
                <a:chExt cx="310" cy="60"/>
              </a:xfrm>
            </p:grpSpPr>
            <p:sp>
              <p:nvSpPr>
                <p:cNvPr id="20906"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07"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69" name="Line 108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70" name="Line 1082"/>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1" name="Group 1083"/>
            <p:cNvGrpSpPr>
              <a:grpSpLocks/>
            </p:cNvGrpSpPr>
            <p:nvPr/>
          </p:nvGrpSpPr>
          <p:grpSpPr bwMode="auto">
            <a:xfrm>
              <a:off x="4388" y="2840"/>
              <a:ext cx="392" cy="154"/>
              <a:chOff x="4334" y="1470"/>
              <a:chExt cx="246" cy="107"/>
            </a:xfrm>
          </p:grpSpPr>
          <p:sp>
            <p:nvSpPr>
              <p:cNvPr id="208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95" name="Group 1087"/>
              <p:cNvGrpSpPr>
                <a:grpSpLocks/>
              </p:cNvGrpSpPr>
              <p:nvPr/>
            </p:nvGrpSpPr>
            <p:grpSpPr bwMode="auto">
              <a:xfrm>
                <a:off x="4383" y="1488"/>
                <a:ext cx="138" cy="33"/>
                <a:chOff x="2468" y="1332"/>
                <a:chExt cx="310" cy="60"/>
              </a:xfrm>
            </p:grpSpPr>
            <p:sp>
              <p:nvSpPr>
                <p:cNvPr id="20898" name="Freeform 10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9" name="Freeform 10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61" name="Line 109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62" name="Line 1091"/>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2" name="Group 1092"/>
            <p:cNvGrpSpPr>
              <a:grpSpLocks/>
            </p:cNvGrpSpPr>
            <p:nvPr/>
          </p:nvGrpSpPr>
          <p:grpSpPr bwMode="auto">
            <a:xfrm>
              <a:off x="3932" y="3056"/>
              <a:ext cx="392" cy="154"/>
              <a:chOff x="4334" y="1470"/>
              <a:chExt cx="246" cy="107"/>
            </a:xfrm>
          </p:grpSpPr>
          <p:sp>
            <p:nvSpPr>
              <p:cNvPr id="208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87" name="Group 1096"/>
              <p:cNvGrpSpPr>
                <a:grpSpLocks/>
              </p:cNvGrpSpPr>
              <p:nvPr/>
            </p:nvGrpSpPr>
            <p:grpSpPr bwMode="auto">
              <a:xfrm>
                <a:off x="4383" y="1488"/>
                <a:ext cx="138" cy="33"/>
                <a:chOff x="2468" y="1332"/>
                <a:chExt cx="310" cy="60"/>
              </a:xfrm>
            </p:grpSpPr>
            <p:sp>
              <p:nvSpPr>
                <p:cNvPr id="20890" name="Freeform 10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91" name="Freeform 10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53" name="Line 109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54" name="Line 1100"/>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3" name="Group 1101"/>
            <p:cNvGrpSpPr>
              <a:grpSpLocks/>
            </p:cNvGrpSpPr>
            <p:nvPr/>
          </p:nvGrpSpPr>
          <p:grpSpPr bwMode="auto">
            <a:xfrm>
              <a:off x="3812" y="2296"/>
              <a:ext cx="246" cy="108"/>
              <a:chOff x="4334" y="1470"/>
              <a:chExt cx="246" cy="107"/>
            </a:xfrm>
          </p:grpSpPr>
          <p:sp>
            <p:nvSpPr>
              <p:cNvPr id="208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8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8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879" name="Group 1105"/>
              <p:cNvGrpSpPr>
                <a:grpSpLocks/>
              </p:cNvGrpSpPr>
              <p:nvPr/>
            </p:nvGrpSpPr>
            <p:grpSpPr bwMode="auto">
              <a:xfrm>
                <a:off x="4383" y="1488"/>
                <a:ext cx="138" cy="33"/>
                <a:chOff x="2468" y="1332"/>
                <a:chExt cx="310" cy="60"/>
              </a:xfrm>
            </p:grpSpPr>
            <p:sp>
              <p:nvSpPr>
                <p:cNvPr id="20882" name="Freeform 11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83" name="Freeform 11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45" name="Line 1108"/>
              <p:cNvSpPr>
                <a:spLocks noChangeShapeType="1"/>
              </p:cNvSpPr>
              <p:nvPr/>
            </p:nvSpPr>
            <p:spPr bwMode="auto">
              <a:xfrm>
                <a:off x="4335" y="1503"/>
                <a:ext cx="0" cy="52"/>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546" name="Line 1109"/>
              <p:cNvSpPr>
                <a:spLocks noChangeShapeType="1"/>
              </p:cNvSpPr>
              <p:nvPr/>
            </p:nvSpPr>
            <p:spPr bwMode="auto">
              <a:xfrm>
                <a:off x="4578" y="1505"/>
                <a:ext cx="0" cy="51"/>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664" name="Group 1110"/>
            <p:cNvGrpSpPr>
              <a:grpSpLocks/>
            </p:cNvGrpSpPr>
            <p:nvPr/>
          </p:nvGrpSpPr>
          <p:grpSpPr bwMode="auto">
            <a:xfrm>
              <a:off x="4511" y="3153"/>
              <a:ext cx="281" cy="266"/>
              <a:chOff x="5072" y="3611"/>
              <a:chExt cx="459" cy="380"/>
            </a:xfrm>
          </p:grpSpPr>
          <p:grpSp>
            <p:nvGrpSpPr>
              <p:cNvPr id="20862" name="Group 1111"/>
              <p:cNvGrpSpPr>
                <a:grpSpLocks/>
              </p:cNvGrpSpPr>
              <p:nvPr/>
            </p:nvGrpSpPr>
            <p:grpSpPr bwMode="auto">
              <a:xfrm>
                <a:off x="5144" y="3611"/>
                <a:ext cx="387" cy="99"/>
                <a:chOff x="5030" y="2639"/>
                <a:chExt cx="387" cy="99"/>
              </a:xfrm>
            </p:grpSpPr>
            <p:sp>
              <p:nvSpPr>
                <p:cNvPr id="20864" name="Freeform 1112"/>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5" name="Freeform 1113"/>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6" name="Freeform 1114"/>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7" name="Freeform 1115"/>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8" name="Freeform 1116"/>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69" name="Freeform 1117"/>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70" name="Freeform 1118"/>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0871" name="Freeform 1119"/>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0872" name="Freeform 1120"/>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0873" name="Freeform 1121"/>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0874" name="Freeform 1122"/>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0875" name="Freeform 1123"/>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0863" name="Picture 1124"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65" name="Group 1125"/>
            <p:cNvGrpSpPr>
              <a:grpSpLocks/>
            </p:cNvGrpSpPr>
            <p:nvPr/>
          </p:nvGrpSpPr>
          <p:grpSpPr bwMode="auto">
            <a:xfrm>
              <a:off x="3552" y="2211"/>
              <a:ext cx="251" cy="226"/>
              <a:chOff x="5072" y="3611"/>
              <a:chExt cx="459" cy="380"/>
            </a:xfrm>
          </p:grpSpPr>
          <p:grpSp>
            <p:nvGrpSpPr>
              <p:cNvPr id="20848" name="Group 1126"/>
              <p:cNvGrpSpPr>
                <a:grpSpLocks/>
              </p:cNvGrpSpPr>
              <p:nvPr/>
            </p:nvGrpSpPr>
            <p:grpSpPr bwMode="auto">
              <a:xfrm>
                <a:off x="5144" y="3611"/>
                <a:ext cx="387" cy="99"/>
                <a:chOff x="5030" y="2639"/>
                <a:chExt cx="387" cy="99"/>
              </a:xfrm>
            </p:grpSpPr>
            <p:sp>
              <p:nvSpPr>
                <p:cNvPr id="20850" name="Freeform 1127"/>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1" name="Freeform 1128"/>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2" name="Freeform 1129"/>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3" name="Freeform 1130"/>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4" name="Freeform 1131"/>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5" name="Freeform 1132"/>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56" name="Freeform 1133"/>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0857" name="Freeform 1134"/>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0858" name="Freeform 1135"/>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0859" name="Freeform 1136"/>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0860" name="Freeform 1137"/>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0861" name="Freeform 1138"/>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0849" name="Picture 1139"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31" name="Line 1140"/>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667" name="Group 1141"/>
            <p:cNvGrpSpPr>
              <a:grpSpLocks/>
            </p:cNvGrpSpPr>
            <p:nvPr/>
          </p:nvGrpSpPr>
          <p:grpSpPr bwMode="auto">
            <a:xfrm flipH="1">
              <a:off x="3638" y="2856"/>
              <a:ext cx="261" cy="235"/>
              <a:chOff x="2839" y="3501"/>
              <a:chExt cx="755" cy="803"/>
            </a:xfrm>
          </p:grpSpPr>
          <p:pic>
            <p:nvPicPr>
              <p:cNvPr id="20846" name="Picture 1142"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7" name="Freeform 114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68" name="Group 1144"/>
            <p:cNvGrpSpPr>
              <a:grpSpLocks/>
            </p:cNvGrpSpPr>
            <p:nvPr/>
          </p:nvGrpSpPr>
          <p:grpSpPr bwMode="auto">
            <a:xfrm flipH="1">
              <a:off x="3438" y="3121"/>
              <a:ext cx="304" cy="256"/>
              <a:chOff x="2839" y="3501"/>
              <a:chExt cx="755" cy="803"/>
            </a:xfrm>
          </p:grpSpPr>
          <p:pic>
            <p:nvPicPr>
              <p:cNvPr id="20844" name="Picture 1145"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5" name="Freeform 114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69" name="Group 1147"/>
            <p:cNvGrpSpPr>
              <a:grpSpLocks/>
            </p:cNvGrpSpPr>
            <p:nvPr/>
          </p:nvGrpSpPr>
          <p:grpSpPr bwMode="auto">
            <a:xfrm flipH="1">
              <a:off x="3739" y="3311"/>
              <a:ext cx="269" cy="220"/>
              <a:chOff x="2839" y="3501"/>
              <a:chExt cx="755" cy="803"/>
            </a:xfrm>
          </p:grpSpPr>
          <p:pic>
            <p:nvPicPr>
              <p:cNvPr id="20842" name="Picture 1148"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3" name="Freeform 114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70" name="Group 1150"/>
            <p:cNvGrpSpPr>
              <a:grpSpLocks/>
            </p:cNvGrpSpPr>
            <p:nvPr/>
          </p:nvGrpSpPr>
          <p:grpSpPr bwMode="auto">
            <a:xfrm>
              <a:off x="4126" y="3300"/>
              <a:ext cx="269" cy="221"/>
              <a:chOff x="2839" y="3501"/>
              <a:chExt cx="755" cy="803"/>
            </a:xfrm>
          </p:grpSpPr>
          <p:pic>
            <p:nvPicPr>
              <p:cNvPr id="20840" name="Picture 1151"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1" name="Freeform 115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20671" name="Picture 115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72" name="Group 1154"/>
            <p:cNvGrpSpPr>
              <a:grpSpLocks/>
            </p:cNvGrpSpPr>
            <p:nvPr/>
          </p:nvGrpSpPr>
          <p:grpSpPr bwMode="auto">
            <a:xfrm>
              <a:off x="3536" y="974"/>
              <a:ext cx="262" cy="243"/>
              <a:chOff x="2751" y="1851"/>
              <a:chExt cx="462" cy="478"/>
            </a:xfrm>
          </p:grpSpPr>
          <p:pic>
            <p:nvPicPr>
              <p:cNvPr id="20838" name="Picture 1155"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9" name="Picture 1156"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73" name="Group 1157"/>
            <p:cNvGrpSpPr>
              <a:grpSpLocks/>
            </p:cNvGrpSpPr>
            <p:nvPr/>
          </p:nvGrpSpPr>
          <p:grpSpPr bwMode="auto">
            <a:xfrm>
              <a:off x="5191" y="3151"/>
              <a:ext cx="143" cy="303"/>
              <a:chOff x="4140" y="429"/>
              <a:chExt cx="1425" cy="2396"/>
            </a:xfrm>
          </p:grpSpPr>
          <p:sp>
            <p:nvSpPr>
              <p:cNvPr id="20806" name="Freeform 1158"/>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72" name="Rectangle 115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08" name="Freeform 1160"/>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09" name="Freeform 1161"/>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75" name="Rectangle 116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1" name="Group 1163"/>
              <p:cNvGrpSpPr>
                <a:grpSpLocks/>
              </p:cNvGrpSpPr>
              <p:nvPr/>
            </p:nvGrpSpPr>
            <p:grpSpPr bwMode="auto">
              <a:xfrm>
                <a:off x="4749" y="668"/>
                <a:ext cx="581" cy="145"/>
                <a:chOff x="614" y="2568"/>
                <a:chExt cx="725" cy="139"/>
              </a:xfrm>
            </p:grpSpPr>
            <p:sp>
              <p:nvSpPr>
                <p:cNvPr id="6501" name="AutoShape 1164"/>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502" name="AutoShape 116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77" name="Rectangle 116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3" name="Group 1167"/>
              <p:cNvGrpSpPr>
                <a:grpSpLocks/>
              </p:cNvGrpSpPr>
              <p:nvPr/>
            </p:nvGrpSpPr>
            <p:grpSpPr bwMode="auto">
              <a:xfrm>
                <a:off x="4747" y="994"/>
                <a:ext cx="581" cy="134"/>
                <a:chOff x="614" y="2568"/>
                <a:chExt cx="725" cy="139"/>
              </a:xfrm>
            </p:grpSpPr>
            <p:sp>
              <p:nvSpPr>
                <p:cNvPr id="6499" name="AutoShape 1168"/>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500" name="AutoShape 116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79" name="Rectangle 117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80" name="Rectangle 117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816" name="Group 1172"/>
              <p:cNvGrpSpPr>
                <a:grpSpLocks/>
              </p:cNvGrpSpPr>
              <p:nvPr/>
            </p:nvGrpSpPr>
            <p:grpSpPr bwMode="auto">
              <a:xfrm>
                <a:off x="4735" y="1627"/>
                <a:ext cx="582" cy="151"/>
                <a:chOff x="614" y="2568"/>
                <a:chExt cx="725" cy="139"/>
              </a:xfrm>
            </p:grpSpPr>
            <p:sp>
              <p:nvSpPr>
                <p:cNvPr id="6497" name="AutoShape 1173"/>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8" name="AutoShape 117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817" name="Freeform 1175"/>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818" name="Group 1176"/>
              <p:cNvGrpSpPr>
                <a:grpSpLocks/>
              </p:cNvGrpSpPr>
              <p:nvPr/>
            </p:nvGrpSpPr>
            <p:grpSpPr bwMode="auto">
              <a:xfrm>
                <a:off x="4739" y="1327"/>
                <a:ext cx="582" cy="139"/>
                <a:chOff x="614" y="2568"/>
                <a:chExt cx="725" cy="139"/>
              </a:xfrm>
            </p:grpSpPr>
            <p:sp>
              <p:nvSpPr>
                <p:cNvPr id="6495" name="AutoShape 1177"/>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6" name="AutoShape 117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84" name="Rectangle 117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20" name="Freeform 1180"/>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21" name="Freeform 1181"/>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87" name="Oval 1182"/>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823" name="Freeform 1183"/>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89" name="AutoShape 118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0" name="AutoShape 118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1" name="Oval 1186"/>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2" name="Oval 1187"/>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6493" name="Oval 1188"/>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94" name="Rectangle 118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674" name="Group 1190"/>
            <p:cNvGrpSpPr>
              <a:grpSpLocks/>
            </p:cNvGrpSpPr>
            <p:nvPr/>
          </p:nvGrpSpPr>
          <p:grpSpPr bwMode="auto">
            <a:xfrm>
              <a:off x="4992" y="3341"/>
              <a:ext cx="143" cy="303"/>
              <a:chOff x="4140" y="429"/>
              <a:chExt cx="1425" cy="2396"/>
            </a:xfrm>
          </p:grpSpPr>
          <p:sp>
            <p:nvSpPr>
              <p:cNvPr id="20774" name="Freeform 1191"/>
              <p:cNvSpPr>
                <a:spLocks/>
              </p:cNvSpPr>
              <p:nvPr/>
            </p:nvSpPr>
            <p:spPr bwMode="auto">
              <a:xfrm>
                <a:off x="5268" y="433"/>
                <a:ext cx="283" cy="2286"/>
              </a:xfrm>
              <a:custGeom>
                <a:avLst/>
                <a:gdLst>
                  <a:gd name="T0" fmla="*/ 14 w 354"/>
                  <a:gd name="T1" fmla="*/ 0 h 2742"/>
                  <a:gd name="T2" fmla="*/ 74 w 354"/>
                  <a:gd name="T3" fmla="*/ 95 h 2742"/>
                  <a:gd name="T4" fmla="*/ 73 w 354"/>
                  <a:gd name="T5" fmla="*/ 734 h 2742"/>
                  <a:gd name="T6" fmla="*/ 0 w 354"/>
                  <a:gd name="T7" fmla="*/ 768 h 2742"/>
                  <a:gd name="T8" fmla="*/ 1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40" name="Rectangle 119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76" name="Freeform 1193"/>
              <p:cNvSpPr>
                <a:spLocks/>
              </p:cNvSpPr>
              <p:nvPr/>
            </p:nvSpPr>
            <p:spPr bwMode="auto">
              <a:xfrm>
                <a:off x="5321" y="570"/>
                <a:ext cx="169" cy="2115"/>
              </a:xfrm>
              <a:custGeom>
                <a:avLst/>
                <a:gdLst>
                  <a:gd name="T0" fmla="*/ 2 w 211"/>
                  <a:gd name="T1" fmla="*/ 0 h 2537"/>
                  <a:gd name="T2" fmla="*/ 45 w 211"/>
                  <a:gd name="T3" fmla="*/ 61 h 2537"/>
                  <a:gd name="T4" fmla="*/ 2 w 211"/>
                  <a:gd name="T5" fmla="*/ 69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7" name="Freeform 1194"/>
              <p:cNvSpPr>
                <a:spLocks/>
              </p:cNvSpPr>
              <p:nvPr/>
            </p:nvSpPr>
            <p:spPr bwMode="auto">
              <a:xfrm>
                <a:off x="5284" y="1640"/>
                <a:ext cx="263" cy="189"/>
              </a:xfrm>
              <a:custGeom>
                <a:avLst/>
                <a:gdLst>
                  <a:gd name="T0" fmla="*/ 2 w 328"/>
                  <a:gd name="T1" fmla="*/ 0 h 226"/>
                  <a:gd name="T2" fmla="*/ 70 w 328"/>
                  <a:gd name="T3" fmla="*/ 36 h 226"/>
                  <a:gd name="T4" fmla="*/ 70 w 328"/>
                  <a:gd name="T5" fmla="*/ 64 h 226"/>
                  <a:gd name="T6" fmla="*/ 0 w 328"/>
                  <a:gd name="T7" fmla="*/ 2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43" name="Rectangle 119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79" name="Group 1196"/>
              <p:cNvGrpSpPr>
                <a:grpSpLocks/>
              </p:cNvGrpSpPr>
              <p:nvPr/>
            </p:nvGrpSpPr>
            <p:grpSpPr bwMode="auto">
              <a:xfrm>
                <a:off x="4749" y="668"/>
                <a:ext cx="581" cy="145"/>
                <a:chOff x="614" y="2568"/>
                <a:chExt cx="725" cy="139"/>
              </a:xfrm>
            </p:grpSpPr>
            <p:sp>
              <p:nvSpPr>
                <p:cNvPr id="6469" name="AutoShape 1197"/>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70" name="AutoShape 119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45" name="Rectangle 119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81" name="Group 1200"/>
              <p:cNvGrpSpPr>
                <a:grpSpLocks/>
              </p:cNvGrpSpPr>
              <p:nvPr/>
            </p:nvGrpSpPr>
            <p:grpSpPr bwMode="auto">
              <a:xfrm>
                <a:off x="4747" y="994"/>
                <a:ext cx="581" cy="134"/>
                <a:chOff x="614" y="2568"/>
                <a:chExt cx="725" cy="139"/>
              </a:xfrm>
            </p:grpSpPr>
            <p:sp>
              <p:nvSpPr>
                <p:cNvPr id="6467" name="AutoShape 1201"/>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8" name="AutoShape 120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47" name="Rectangle 120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48" name="Rectangle 120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20784" name="Group 1205"/>
              <p:cNvGrpSpPr>
                <a:grpSpLocks/>
              </p:cNvGrpSpPr>
              <p:nvPr/>
            </p:nvGrpSpPr>
            <p:grpSpPr bwMode="auto">
              <a:xfrm>
                <a:off x="4735" y="1627"/>
                <a:ext cx="582" cy="151"/>
                <a:chOff x="614" y="2568"/>
                <a:chExt cx="725" cy="139"/>
              </a:xfrm>
            </p:grpSpPr>
            <p:sp>
              <p:nvSpPr>
                <p:cNvPr id="6465" name="AutoShape 1206"/>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6" name="AutoShape 120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785" name="Freeform 1208"/>
              <p:cNvSpPr>
                <a:spLocks/>
              </p:cNvSpPr>
              <p:nvPr/>
            </p:nvSpPr>
            <p:spPr bwMode="auto">
              <a:xfrm>
                <a:off x="5288" y="1354"/>
                <a:ext cx="263" cy="188"/>
              </a:xfrm>
              <a:custGeom>
                <a:avLst/>
                <a:gdLst>
                  <a:gd name="T0" fmla="*/ 2 w 328"/>
                  <a:gd name="T1" fmla="*/ 0 h 226"/>
                  <a:gd name="T2" fmla="*/ 70 w 328"/>
                  <a:gd name="T3" fmla="*/ 35 h 226"/>
                  <a:gd name="T4" fmla="*/ 70 w 328"/>
                  <a:gd name="T5" fmla="*/ 62 h 226"/>
                  <a:gd name="T6" fmla="*/ 0 w 328"/>
                  <a:gd name="T7" fmla="*/ 2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86" name="Group 1209"/>
              <p:cNvGrpSpPr>
                <a:grpSpLocks/>
              </p:cNvGrpSpPr>
              <p:nvPr/>
            </p:nvGrpSpPr>
            <p:grpSpPr bwMode="auto">
              <a:xfrm>
                <a:off x="4739" y="1327"/>
                <a:ext cx="582" cy="139"/>
                <a:chOff x="614" y="2568"/>
                <a:chExt cx="725" cy="139"/>
              </a:xfrm>
            </p:grpSpPr>
            <p:sp>
              <p:nvSpPr>
                <p:cNvPr id="6463" name="AutoShape 1210"/>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4" name="AutoShape 121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6452" name="Rectangle 121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88" name="Freeform 1213"/>
              <p:cNvSpPr>
                <a:spLocks/>
              </p:cNvSpPr>
              <p:nvPr/>
            </p:nvSpPr>
            <p:spPr bwMode="auto">
              <a:xfrm>
                <a:off x="5312" y="1007"/>
                <a:ext cx="237" cy="213"/>
              </a:xfrm>
              <a:custGeom>
                <a:avLst/>
                <a:gdLst>
                  <a:gd name="T0" fmla="*/ 2 w 296"/>
                  <a:gd name="T1" fmla="*/ 0 h 256"/>
                  <a:gd name="T2" fmla="*/ 62 w 296"/>
                  <a:gd name="T3" fmla="*/ 39 h 256"/>
                  <a:gd name="T4" fmla="*/ 62 w 296"/>
                  <a:gd name="T5" fmla="*/ 71 h 256"/>
                  <a:gd name="T6" fmla="*/ 0 w 296"/>
                  <a:gd name="T7" fmla="*/ 2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89" name="Freeform 1214"/>
              <p:cNvSpPr>
                <a:spLocks/>
              </p:cNvSpPr>
              <p:nvPr/>
            </p:nvSpPr>
            <p:spPr bwMode="auto">
              <a:xfrm>
                <a:off x="5315" y="680"/>
                <a:ext cx="244" cy="240"/>
              </a:xfrm>
              <a:custGeom>
                <a:avLst/>
                <a:gdLst>
                  <a:gd name="T0" fmla="*/ 0 w 304"/>
                  <a:gd name="T1" fmla="*/ 0 h 288"/>
                  <a:gd name="T2" fmla="*/ 65 w 304"/>
                  <a:gd name="T3" fmla="*/ 46 h 288"/>
                  <a:gd name="T4" fmla="*/ 61 w 304"/>
                  <a:gd name="T5" fmla="*/ 81 h 288"/>
                  <a:gd name="T6" fmla="*/ 2 w 304"/>
                  <a:gd name="T7" fmla="*/ 3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5" name="Oval 1215"/>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0791" name="Freeform 1216"/>
              <p:cNvSpPr>
                <a:spLocks/>
              </p:cNvSpPr>
              <p:nvPr/>
            </p:nvSpPr>
            <p:spPr bwMode="auto">
              <a:xfrm>
                <a:off x="5302" y="2614"/>
                <a:ext cx="245" cy="200"/>
              </a:xfrm>
              <a:custGeom>
                <a:avLst/>
                <a:gdLst>
                  <a:gd name="T0" fmla="*/ 0 w 306"/>
                  <a:gd name="T1" fmla="*/ 30 h 240"/>
                  <a:gd name="T2" fmla="*/ 2 w 306"/>
                  <a:gd name="T3" fmla="*/ 68 h 240"/>
                  <a:gd name="T4" fmla="*/ 65 w 306"/>
                  <a:gd name="T5" fmla="*/ 31 h 240"/>
                  <a:gd name="T6" fmla="*/ 62 w 306"/>
                  <a:gd name="T7" fmla="*/ 0 h 240"/>
                  <a:gd name="T8" fmla="*/ 0 w 306"/>
                  <a:gd name="T9" fmla="*/ 3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7" name="AutoShape 121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58" name="AutoShape 121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59" name="Oval 1219"/>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0" name="Oval 1220"/>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latin typeface="Arial" charset="0"/>
                  <a:ea typeface="ＭＳ Ｐゴシック" charset="0"/>
                  <a:cs typeface="Arial" charset="0"/>
                </a:endParaRPr>
              </a:p>
            </p:txBody>
          </p:sp>
          <p:sp>
            <p:nvSpPr>
              <p:cNvPr id="6461" name="Oval 1221"/>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462" name="Rectangle 122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675" name="Group 1223"/>
            <p:cNvGrpSpPr>
              <a:grpSpLocks/>
            </p:cNvGrpSpPr>
            <p:nvPr/>
          </p:nvGrpSpPr>
          <p:grpSpPr bwMode="auto">
            <a:xfrm>
              <a:off x="3340" y="1287"/>
              <a:ext cx="337" cy="257"/>
              <a:chOff x="877" y="1008"/>
              <a:chExt cx="2747" cy="2591"/>
            </a:xfrm>
          </p:grpSpPr>
          <p:pic>
            <p:nvPicPr>
              <p:cNvPr id="20751" name="Picture 1224"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52" name="Picture 1225"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53" name="Freeform 1226"/>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54" name="Picture 1227"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55" name="Freeform 1228"/>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6" name="Freeform 1229"/>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7" name="Freeform 1230"/>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8" name="Freeform 1231"/>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9" name="Freeform 1232"/>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0" name="Freeform 1233"/>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61" name="Group 1234"/>
              <p:cNvGrpSpPr>
                <a:grpSpLocks/>
              </p:cNvGrpSpPr>
              <p:nvPr/>
            </p:nvGrpSpPr>
            <p:grpSpPr bwMode="auto">
              <a:xfrm>
                <a:off x="1709" y="3008"/>
                <a:ext cx="507" cy="234"/>
                <a:chOff x="1740" y="2642"/>
                <a:chExt cx="752" cy="327"/>
              </a:xfrm>
            </p:grpSpPr>
            <p:sp>
              <p:nvSpPr>
                <p:cNvPr id="20768" name="Freeform 123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9" name="Freeform 123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0" name="Freeform 123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1" name="Freeform 123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2" name="Freeform 123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73" name="Freeform 124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62" name="Freeform 1241"/>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3" name="Freeform 1242"/>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4" name="Freeform 1243"/>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5" name="Freeform 1244"/>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6" name="Freeform 1245"/>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67" name="Freeform 1246"/>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6" name="Group 1247"/>
            <p:cNvGrpSpPr>
              <a:grpSpLocks/>
            </p:cNvGrpSpPr>
            <p:nvPr/>
          </p:nvGrpSpPr>
          <p:grpSpPr bwMode="auto">
            <a:xfrm>
              <a:off x="4329" y="3456"/>
              <a:ext cx="299" cy="257"/>
              <a:chOff x="877" y="1008"/>
              <a:chExt cx="2747" cy="2591"/>
            </a:xfrm>
          </p:grpSpPr>
          <p:pic>
            <p:nvPicPr>
              <p:cNvPr id="20728" name="Picture 1248"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29" name="Picture 1249"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30" name="Freeform 1250"/>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31" name="Picture 1251"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32" name="Freeform 1252"/>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3" name="Freeform 1253"/>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4" name="Freeform 1254"/>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5" name="Freeform 1255"/>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6" name="Freeform 1256"/>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37" name="Freeform 1257"/>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38" name="Group 1258"/>
              <p:cNvGrpSpPr>
                <a:grpSpLocks/>
              </p:cNvGrpSpPr>
              <p:nvPr/>
            </p:nvGrpSpPr>
            <p:grpSpPr bwMode="auto">
              <a:xfrm>
                <a:off x="1709" y="3008"/>
                <a:ext cx="507" cy="234"/>
                <a:chOff x="1740" y="2642"/>
                <a:chExt cx="752" cy="327"/>
              </a:xfrm>
            </p:grpSpPr>
            <p:sp>
              <p:nvSpPr>
                <p:cNvPr id="20745" name="Freeform 12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6" name="Freeform 12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7" name="Freeform 12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8" name="Freeform 12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9" name="Freeform 12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50" name="Freeform 12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39" name="Freeform 1265"/>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0" name="Freeform 1266"/>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1" name="Freeform 1267"/>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2" name="Freeform 1268"/>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3" name="Freeform 1269"/>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44" name="Freeform 1270"/>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7" name="Group 1271"/>
            <p:cNvGrpSpPr>
              <a:grpSpLocks/>
            </p:cNvGrpSpPr>
            <p:nvPr/>
          </p:nvGrpSpPr>
          <p:grpSpPr bwMode="auto">
            <a:xfrm>
              <a:off x="3503" y="1916"/>
              <a:ext cx="280" cy="257"/>
              <a:chOff x="877" y="1008"/>
              <a:chExt cx="2747" cy="2591"/>
            </a:xfrm>
          </p:grpSpPr>
          <p:pic>
            <p:nvPicPr>
              <p:cNvPr id="20705" name="Picture 1272"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06" name="Picture 1273"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7" name="Freeform 1274"/>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708" name="Picture 1275"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9" name="Freeform 1276"/>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0" name="Freeform 1277"/>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1" name="Freeform 1278"/>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2" name="Freeform 1279"/>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3" name="Freeform 1280"/>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4" name="Freeform 1281"/>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715" name="Group 1282"/>
              <p:cNvGrpSpPr>
                <a:grpSpLocks/>
              </p:cNvGrpSpPr>
              <p:nvPr/>
            </p:nvGrpSpPr>
            <p:grpSpPr bwMode="auto">
              <a:xfrm>
                <a:off x="1709" y="3008"/>
                <a:ext cx="507" cy="234"/>
                <a:chOff x="1740" y="2642"/>
                <a:chExt cx="752" cy="327"/>
              </a:xfrm>
            </p:grpSpPr>
            <p:sp>
              <p:nvSpPr>
                <p:cNvPr id="20722" name="Freeform 12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3" name="Freeform 12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4" name="Freeform 12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5" name="Freeform 12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6" name="Freeform 12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7" name="Freeform 12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716" name="Freeform 1289"/>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7" name="Freeform 1290"/>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8" name="Freeform 1291"/>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19" name="Freeform 1292"/>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0" name="Freeform 1293"/>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21" name="Freeform 1294"/>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678" name="Group 1295"/>
            <p:cNvGrpSpPr>
              <a:grpSpLocks/>
            </p:cNvGrpSpPr>
            <p:nvPr/>
          </p:nvGrpSpPr>
          <p:grpSpPr bwMode="auto">
            <a:xfrm flipH="1">
              <a:off x="3742" y="2030"/>
              <a:ext cx="261" cy="235"/>
              <a:chOff x="2839" y="3501"/>
              <a:chExt cx="755" cy="803"/>
            </a:xfrm>
          </p:grpSpPr>
          <p:pic>
            <p:nvPicPr>
              <p:cNvPr id="20703" name="Picture 129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4" name="Freeform 12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0679" name="Group 1298"/>
            <p:cNvGrpSpPr>
              <a:grpSpLocks/>
            </p:cNvGrpSpPr>
            <p:nvPr/>
          </p:nvGrpSpPr>
          <p:grpSpPr bwMode="auto">
            <a:xfrm>
              <a:off x="4603" y="3416"/>
              <a:ext cx="299" cy="257"/>
              <a:chOff x="877" y="1008"/>
              <a:chExt cx="2747" cy="2591"/>
            </a:xfrm>
          </p:grpSpPr>
          <p:pic>
            <p:nvPicPr>
              <p:cNvPr id="20680" name="Picture 1299"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1" name="Picture 1300"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2" name="Freeform 1301"/>
              <p:cNvSpPr>
                <a:spLocks/>
              </p:cNvSpPr>
              <p:nvPr/>
            </p:nvSpPr>
            <p:spPr bwMode="auto">
              <a:xfrm>
                <a:off x="1753" y="1603"/>
                <a:ext cx="1807" cy="1322"/>
              </a:xfrm>
              <a:custGeom>
                <a:avLst/>
                <a:gdLst>
                  <a:gd name="T0" fmla="*/ 16 w 2982"/>
                  <a:gd name="T1" fmla="*/ 0 h 2442"/>
                  <a:gd name="T2" fmla="*/ 0 w 2982"/>
                  <a:gd name="T3" fmla="*/ 24 h 2442"/>
                  <a:gd name="T4" fmla="*/ 72 w 2982"/>
                  <a:gd name="T5" fmla="*/ 34 h 2442"/>
                  <a:gd name="T6" fmla="*/ 90 w 2982"/>
                  <a:gd name="T7" fmla="*/ 4 h 2442"/>
                  <a:gd name="T8" fmla="*/ 16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83" name="Picture 1302"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4" name="Freeform 1303"/>
              <p:cNvSpPr>
                <a:spLocks/>
              </p:cNvSpPr>
              <p:nvPr/>
            </p:nvSpPr>
            <p:spPr bwMode="auto">
              <a:xfrm>
                <a:off x="2082" y="1564"/>
                <a:ext cx="1531" cy="246"/>
              </a:xfrm>
              <a:custGeom>
                <a:avLst/>
                <a:gdLst>
                  <a:gd name="T0" fmla="*/ 1 w 2528"/>
                  <a:gd name="T1" fmla="*/ 0 h 455"/>
                  <a:gd name="T2" fmla="*/ 76 w 2528"/>
                  <a:gd name="T3" fmla="*/ 5 h 455"/>
                  <a:gd name="T4" fmla="*/ 74 w 2528"/>
                  <a:gd name="T5" fmla="*/ 6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5" name="Freeform 1304"/>
              <p:cNvSpPr>
                <a:spLocks/>
              </p:cNvSpPr>
              <p:nvPr/>
            </p:nvSpPr>
            <p:spPr bwMode="auto">
              <a:xfrm>
                <a:off x="1737" y="1562"/>
                <a:ext cx="425" cy="1024"/>
              </a:xfrm>
              <a:custGeom>
                <a:avLst/>
                <a:gdLst>
                  <a:gd name="T0" fmla="*/ 17 w 702"/>
                  <a:gd name="T1" fmla="*/ 0 h 1893"/>
                  <a:gd name="T2" fmla="*/ 0 w 702"/>
                  <a:gd name="T3" fmla="*/ 25 h 1893"/>
                  <a:gd name="T4" fmla="*/ 3 w 702"/>
                  <a:gd name="T5" fmla="*/ 26 h 1893"/>
                  <a:gd name="T6" fmla="*/ 21 w 702"/>
                  <a:gd name="T7" fmla="*/ 1 h 1893"/>
                  <a:gd name="T8" fmla="*/ 1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6" name="Freeform 1305"/>
              <p:cNvSpPr>
                <a:spLocks/>
              </p:cNvSpPr>
              <p:nvPr/>
            </p:nvSpPr>
            <p:spPr bwMode="auto">
              <a:xfrm>
                <a:off x="3144" y="1745"/>
                <a:ext cx="458" cy="1182"/>
              </a:xfrm>
              <a:custGeom>
                <a:avLst/>
                <a:gdLst>
                  <a:gd name="T0" fmla="*/ 23 w 756"/>
                  <a:gd name="T1" fmla="*/ 0 h 2184"/>
                  <a:gd name="T2" fmla="*/ 4 w 756"/>
                  <a:gd name="T3" fmla="*/ 30 h 2184"/>
                  <a:gd name="T4" fmla="*/ 0 w 756"/>
                  <a:gd name="T5" fmla="*/ 29 h 2184"/>
                  <a:gd name="T6" fmla="*/ 18 w 756"/>
                  <a:gd name="T7" fmla="*/ 1 h 2184"/>
                  <a:gd name="T8" fmla="*/ 23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7" name="Freeform 1306"/>
              <p:cNvSpPr>
                <a:spLocks/>
              </p:cNvSpPr>
              <p:nvPr/>
            </p:nvSpPr>
            <p:spPr bwMode="auto">
              <a:xfrm>
                <a:off x="1732" y="2534"/>
                <a:ext cx="1680" cy="399"/>
              </a:xfrm>
              <a:custGeom>
                <a:avLst/>
                <a:gdLst>
                  <a:gd name="T0" fmla="*/ 1 w 2773"/>
                  <a:gd name="T1" fmla="*/ 0 h 738"/>
                  <a:gd name="T2" fmla="*/ 0 w 2773"/>
                  <a:gd name="T3" fmla="*/ 2 h 738"/>
                  <a:gd name="T4" fmla="*/ 73 w 2773"/>
                  <a:gd name="T5" fmla="*/ 10 h 738"/>
                  <a:gd name="T6" fmla="*/ 71 w 2773"/>
                  <a:gd name="T7" fmla="*/ 8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8" name="Freeform 1307"/>
              <p:cNvSpPr>
                <a:spLocks/>
              </p:cNvSpPr>
              <p:nvPr/>
            </p:nvSpPr>
            <p:spPr bwMode="auto">
              <a:xfrm>
                <a:off x="3195" y="1755"/>
                <a:ext cx="429" cy="1187"/>
              </a:xfrm>
              <a:custGeom>
                <a:avLst/>
                <a:gdLst>
                  <a:gd name="T0" fmla="*/ 39 w 637"/>
                  <a:gd name="T1" fmla="*/ 0 h 1659"/>
                  <a:gd name="T2" fmla="*/ 40 w 637"/>
                  <a:gd name="T3" fmla="*/ 0 h 1659"/>
                  <a:gd name="T4" fmla="*/ 4 w 637"/>
                  <a:gd name="T5" fmla="*/ 160 h 1659"/>
                  <a:gd name="T6" fmla="*/ 0 w 637"/>
                  <a:gd name="T7" fmla="*/ 157 h 1659"/>
                  <a:gd name="T8" fmla="*/ 39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9" name="Freeform 1308"/>
              <p:cNvSpPr>
                <a:spLocks/>
              </p:cNvSpPr>
              <p:nvPr/>
            </p:nvSpPr>
            <p:spPr bwMode="auto">
              <a:xfrm>
                <a:off x="1734" y="2587"/>
                <a:ext cx="1494" cy="394"/>
              </a:xfrm>
              <a:custGeom>
                <a:avLst/>
                <a:gdLst>
                  <a:gd name="T0" fmla="*/ 0 w 2216"/>
                  <a:gd name="T1" fmla="*/ 0 h 550"/>
                  <a:gd name="T2" fmla="*/ 1 w 2216"/>
                  <a:gd name="T3" fmla="*/ 6 h 550"/>
                  <a:gd name="T4" fmla="*/ 137 w 2216"/>
                  <a:gd name="T5" fmla="*/ 54 h 550"/>
                  <a:gd name="T6" fmla="*/ 140 w 2216"/>
                  <a:gd name="T7" fmla="*/ 48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690" name="Group 1309"/>
              <p:cNvGrpSpPr>
                <a:grpSpLocks/>
              </p:cNvGrpSpPr>
              <p:nvPr/>
            </p:nvGrpSpPr>
            <p:grpSpPr bwMode="auto">
              <a:xfrm>
                <a:off x="1709" y="3008"/>
                <a:ext cx="507" cy="234"/>
                <a:chOff x="1740" y="2642"/>
                <a:chExt cx="752" cy="327"/>
              </a:xfrm>
            </p:grpSpPr>
            <p:sp>
              <p:nvSpPr>
                <p:cNvPr id="20697" name="Freeform 131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8" name="Freeform 131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9" name="Freeform 131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0" name="Freeform 131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1" name="Freeform 131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02" name="Freeform 131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691" name="Freeform 1316"/>
              <p:cNvSpPr>
                <a:spLocks/>
              </p:cNvSpPr>
              <p:nvPr/>
            </p:nvSpPr>
            <p:spPr bwMode="auto">
              <a:xfrm>
                <a:off x="2577" y="3043"/>
                <a:ext cx="614" cy="514"/>
              </a:xfrm>
              <a:custGeom>
                <a:avLst/>
                <a:gdLst>
                  <a:gd name="T0" fmla="*/ 1 w 990"/>
                  <a:gd name="T1" fmla="*/ 36 h 792"/>
                  <a:gd name="T2" fmla="*/ 35 w 990"/>
                  <a:gd name="T3" fmla="*/ 0 h 792"/>
                  <a:gd name="T4" fmla="*/ 35 w 990"/>
                  <a:gd name="T5" fmla="*/ 3 h 792"/>
                  <a:gd name="T6" fmla="*/ 0 w 990"/>
                  <a:gd name="T7" fmla="*/ 39 h 792"/>
                  <a:gd name="T8" fmla="*/ 1 w 990"/>
                  <a:gd name="T9" fmla="*/ 36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2" name="Freeform 1317"/>
              <p:cNvSpPr>
                <a:spLocks/>
              </p:cNvSpPr>
              <p:nvPr/>
            </p:nvSpPr>
            <p:spPr bwMode="auto">
              <a:xfrm>
                <a:off x="1010" y="3084"/>
                <a:ext cx="1571" cy="469"/>
              </a:xfrm>
              <a:custGeom>
                <a:avLst/>
                <a:gdLst>
                  <a:gd name="T0" fmla="*/ 1 w 2532"/>
                  <a:gd name="T1" fmla="*/ 0 h 723"/>
                  <a:gd name="T2" fmla="*/ 1 w 2532"/>
                  <a:gd name="T3" fmla="*/ 0 h 723"/>
                  <a:gd name="T4" fmla="*/ 90 w 2532"/>
                  <a:gd name="T5" fmla="*/ 33 h 723"/>
                  <a:gd name="T6" fmla="*/ 90 w 2532"/>
                  <a:gd name="T7" fmla="*/ 3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3" name="Freeform 1318"/>
              <p:cNvSpPr>
                <a:spLocks/>
              </p:cNvSpPr>
              <p:nvPr/>
            </p:nvSpPr>
            <p:spPr bwMode="auto">
              <a:xfrm>
                <a:off x="1011" y="2998"/>
                <a:ext cx="17" cy="95"/>
              </a:xfrm>
              <a:custGeom>
                <a:avLst/>
                <a:gdLst>
                  <a:gd name="T0" fmla="*/ 1 w 26"/>
                  <a:gd name="T1" fmla="*/ 1 h 147"/>
                  <a:gd name="T2" fmla="*/ 1 w 26"/>
                  <a:gd name="T3" fmla="*/ 6 h 147"/>
                  <a:gd name="T4" fmla="*/ 0 w 26"/>
                  <a:gd name="T5" fmla="*/ 6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4" name="Freeform 1319"/>
              <p:cNvSpPr>
                <a:spLocks/>
              </p:cNvSpPr>
              <p:nvPr/>
            </p:nvSpPr>
            <p:spPr bwMode="auto">
              <a:xfrm>
                <a:off x="1012" y="2611"/>
                <a:ext cx="730" cy="393"/>
              </a:xfrm>
              <a:custGeom>
                <a:avLst/>
                <a:gdLst>
                  <a:gd name="T0" fmla="*/ 42 w 1176"/>
                  <a:gd name="T1" fmla="*/ 0 h 606"/>
                  <a:gd name="T2" fmla="*/ 0 w 1176"/>
                  <a:gd name="T3" fmla="*/ 29 h 606"/>
                  <a:gd name="T4" fmla="*/ 1 w 1176"/>
                  <a:gd name="T5" fmla="*/ 29 h 606"/>
                  <a:gd name="T6" fmla="*/ 42 w 1176"/>
                  <a:gd name="T7" fmla="*/ 1 h 606"/>
                  <a:gd name="T8" fmla="*/ 42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5" name="Freeform 1320"/>
              <p:cNvSpPr>
                <a:spLocks/>
              </p:cNvSpPr>
              <p:nvPr/>
            </p:nvSpPr>
            <p:spPr bwMode="auto">
              <a:xfrm>
                <a:off x="1061" y="3018"/>
                <a:ext cx="1490" cy="451"/>
              </a:xfrm>
              <a:custGeom>
                <a:avLst/>
                <a:gdLst>
                  <a:gd name="T0" fmla="*/ 1 w 2532"/>
                  <a:gd name="T1" fmla="*/ 0 h 723"/>
                  <a:gd name="T2" fmla="*/ 1 w 2532"/>
                  <a:gd name="T3" fmla="*/ 0 h 723"/>
                  <a:gd name="T4" fmla="*/ 62 w 2532"/>
                  <a:gd name="T5" fmla="*/ 25 h 723"/>
                  <a:gd name="T6" fmla="*/ 62 w 2532"/>
                  <a:gd name="T7" fmla="*/ 2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96" name="Freeform 1321"/>
              <p:cNvSpPr>
                <a:spLocks/>
              </p:cNvSpPr>
              <p:nvPr/>
            </p:nvSpPr>
            <p:spPr bwMode="auto">
              <a:xfrm flipV="1">
                <a:off x="2549" y="2986"/>
                <a:ext cx="608" cy="467"/>
              </a:xfrm>
              <a:custGeom>
                <a:avLst/>
                <a:gdLst>
                  <a:gd name="T0" fmla="*/ 0 w 2532"/>
                  <a:gd name="T1" fmla="*/ 0 h 723"/>
                  <a:gd name="T2" fmla="*/ 0 w 2532"/>
                  <a:gd name="T3" fmla="*/ 0 h 723"/>
                  <a:gd name="T4" fmla="*/ 0 w 2532"/>
                  <a:gd name="T5" fmla="*/ 32 h 723"/>
                  <a:gd name="T6" fmla="*/ 0 w 2532"/>
                  <a:gd name="T7" fmla="*/ 3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pic>
        <p:nvPicPr>
          <p:cNvPr id="20484" name="Picture 939" descr="underline_bas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54201" y="936625"/>
            <a:ext cx="8228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2"/>
          <p:cNvSpPr>
            <a:spLocks noGrp="1" noChangeArrowheads="1"/>
          </p:cNvSpPr>
          <p:nvPr>
            <p:ph type="title"/>
          </p:nvPr>
        </p:nvSpPr>
        <p:spPr>
          <a:xfrm>
            <a:off x="1803400" y="122238"/>
            <a:ext cx="8566150" cy="1143000"/>
          </a:xfrm>
        </p:spPr>
        <p:txBody>
          <a:bodyPr>
            <a:normAutofit fontScale="90000"/>
          </a:bodyPr>
          <a:lstStyle/>
          <a:p>
            <a:pPr>
              <a:defRPr/>
            </a:pPr>
            <a:r>
              <a:rPr lang="en-US">
                <a:ea typeface="ＭＳ Ｐゴシック" charset="0"/>
                <a:cs typeface="+mj-cs"/>
              </a:rPr>
              <a:t>Internet transport-layer protocols</a:t>
            </a:r>
          </a:p>
        </p:txBody>
      </p:sp>
      <p:sp>
        <p:nvSpPr>
          <p:cNvPr id="6151" name="Rectangle 3"/>
          <p:cNvSpPr>
            <a:spLocks noGrp="1" noChangeArrowheads="1"/>
          </p:cNvSpPr>
          <p:nvPr>
            <p:ph type="body" sz="half" idx="1"/>
          </p:nvPr>
        </p:nvSpPr>
        <p:spPr>
          <a:xfrm>
            <a:off x="1962151" y="1400176"/>
            <a:ext cx="3971925" cy="5114925"/>
          </a:xfrm>
        </p:spPr>
        <p:txBody>
          <a:bodyPr>
            <a:normAutofit fontScale="92500" lnSpcReduction="20000"/>
          </a:bodyPr>
          <a:lstStyle/>
          <a:p>
            <a:r>
              <a:rPr lang="en-US" altLang="en-US">
                <a:solidFill>
                  <a:srgbClr val="008000"/>
                </a:solidFill>
              </a:rPr>
              <a:t>reliable, in-order delivery </a:t>
            </a:r>
            <a:r>
              <a:rPr lang="en-US" altLang="en-US"/>
              <a:t>(TCP)</a:t>
            </a:r>
          </a:p>
          <a:p>
            <a:pPr lvl="1"/>
            <a:r>
              <a:rPr lang="en-US" altLang="en-US"/>
              <a:t>congestion control </a:t>
            </a:r>
          </a:p>
          <a:p>
            <a:pPr lvl="1"/>
            <a:r>
              <a:rPr lang="en-US" altLang="en-US"/>
              <a:t>flow control</a:t>
            </a:r>
          </a:p>
          <a:p>
            <a:pPr lvl="1"/>
            <a:r>
              <a:rPr lang="en-US" altLang="en-US"/>
              <a:t>connection setup</a:t>
            </a:r>
            <a:endParaRPr lang="en-US" altLang="en-US" sz="2800"/>
          </a:p>
          <a:p>
            <a:r>
              <a:rPr lang="en-US" altLang="en-US">
                <a:solidFill>
                  <a:srgbClr val="008000"/>
                </a:solidFill>
              </a:rPr>
              <a:t>unreliable, unordered delivery</a:t>
            </a:r>
            <a:r>
              <a:rPr lang="en-US" altLang="en-US"/>
              <a:t>: UDP</a:t>
            </a:r>
          </a:p>
          <a:p>
            <a:pPr lvl="1"/>
            <a:r>
              <a:rPr lang="en-US" altLang="en-US"/>
              <a:t>no-frills extension of </a:t>
            </a:r>
            <a:r>
              <a:rPr lang="ja-JP" altLang="en-US"/>
              <a:t>“</a:t>
            </a:r>
            <a:r>
              <a:rPr lang="en-US" altLang="ja-JP"/>
              <a:t>best-effort</a:t>
            </a:r>
            <a:r>
              <a:rPr lang="ja-JP" altLang="en-US"/>
              <a:t>”</a:t>
            </a:r>
            <a:r>
              <a:rPr lang="en-US" altLang="ja-JP"/>
              <a:t> IP</a:t>
            </a:r>
          </a:p>
          <a:p>
            <a:r>
              <a:rPr lang="en-US" altLang="en-US">
                <a:solidFill>
                  <a:srgbClr val="008000"/>
                </a:solidFill>
              </a:rPr>
              <a:t>services not available</a:t>
            </a:r>
            <a:r>
              <a:rPr lang="en-US" altLang="en-US"/>
              <a:t>: </a:t>
            </a:r>
          </a:p>
          <a:p>
            <a:pPr lvl="1"/>
            <a:r>
              <a:rPr lang="en-US" altLang="en-US"/>
              <a:t>delay guarantees</a:t>
            </a:r>
          </a:p>
          <a:p>
            <a:pPr lvl="1"/>
            <a:r>
              <a:rPr lang="en-US" altLang="en-US"/>
              <a:t>bandwidth guarantees</a:t>
            </a:r>
          </a:p>
        </p:txBody>
      </p:sp>
      <p:sp>
        <p:nvSpPr>
          <p:cNvPr id="6152" name="Line 677"/>
          <p:cNvSpPr>
            <a:spLocks noChangeShapeType="1"/>
          </p:cNvSpPr>
          <p:nvPr/>
        </p:nvSpPr>
        <p:spPr bwMode="auto">
          <a:xfrm>
            <a:off x="7980364" y="2490789"/>
            <a:ext cx="509587" cy="3175"/>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3" name="Line 683"/>
          <p:cNvSpPr>
            <a:spLocks noChangeShapeType="1"/>
          </p:cNvSpPr>
          <p:nvPr/>
        </p:nvSpPr>
        <p:spPr bwMode="auto">
          <a:xfrm>
            <a:off x="8615364" y="4600575"/>
            <a:ext cx="390525" cy="18415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4" name="Line 684"/>
          <p:cNvSpPr>
            <a:spLocks noChangeShapeType="1"/>
          </p:cNvSpPr>
          <p:nvPr/>
        </p:nvSpPr>
        <p:spPr bwMode="auto">
          <a:xfrm flipV="1">
            <a:off x="7994651" y="4587875"/>
            <a:ext cx="322263" cy="198438"/>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155" name="Line 704"/>
          <p:cNvSpPr>
            <a:spLocks noChangeShapeType="1"/>
          </p:cNvSpPr>
          <p:nvPr/>
        </p:nvSpPr>
        <p:spPr bwMode="auto">
          <a:xfrm flipH="1">
            <a:off x="8553451" y="2836863"/>
            <a:ext cx="98425" cy="70485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491" name="Group 737"/>
          <p:cNvGrpSpPr>
            <a:grpSpLocks/>
          </p:cNvGrpSpPr>
          <p:nvPr/>
        </p:nvGrpSpPr>
        <p:grpSpPr bwMode="auto">
          <a:xfrm>
            <a:off x="8467725" y="2416175"/>
            <a:ext cx="382588" cy="171450"/>
            <a:chOff x="3855" y="1486"/>
            <a:chExt cx="241" cy="108"/>
          </a:xfrm>
        </p:grpSpPr>
        <p:sp>
          <p:nvSpPr>
            <p:cNvPr id="20605"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606"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607"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608" name="Group 741"/>
            <p:cNvGrpSpPr>
              <a:grpSpLocks/>
            </p:cNvGrpSpPr>
            <p:nvPr/>
          </p:nvGrpSpPr>
          <p:grpSpPr bwMode="auto">
            <a:xfrm>
              <a:off x="3905" y="1504"/>
              <a:ext cx="134" cy="33"/>
              <a:chOff x="2468" y="1332"/>
              <a:chExt cx="310" cy="60"/>
            </a:xfrm>
          </p:grpSpPr>
          <p:sp>
            <p:nvSpPr>
              <p:cNvPr id="2061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1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74" name="Line 744"/>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75" name="Line 745"/>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2" name="Group 746"/>
          <p:cNvGrpSpPr>
            <a:grpSpLocks/>
          </p:cNvGrpSpPr>
          <p:nvPr/>
        </p:nvGrpSpPr>
        <p:grpSpPr bwMode="auto">
          <a:xfrm>
            <a:off x="8493125" y="2660650"/>
            <a:ext cx="382588" cy="171450"/>
            <a:chOff x="3855" y="1486"/>
            <a:chExt cx="241" cy="108"/>
          </a:xfrm>
        </p:grpSpPr>
        <p:sp>
          <p:nvSpPr>
            <p:cNvPr id="20597"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98"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99"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600" name="Group 750"/>
            <p:cNvGrpSpPr>
              <a:grpSpLocks/>
            </p:cNvGrpSpPr>
            <p:nvPr/>
          </p:nvGrpSpPr>
          <p:grpSpPr bwMode="auto">
            <a:xfrm>
              <a:off x="3905" y="1504"/>
              <a:ext cx="134" cy="33"/>
              <a:chOff x="2468" y="1332"/>
              <a:chExt cx="310" cy="60"/>
            </a:xfrm>
          </p:grpSpPr>
          <p:sp>
            <p:nvSpPr>
              <p:cNvPr id="2060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0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66" name="Line 753"/>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67" name="Line 754"/>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3" name="Group 782"/>
          <p:cNvGrpSpPr>
            <a:grpSpLocks/>
          </p:cNvGrpSpPr>
          <p:nvPr/>
        </p:nvGrpSpPr>
        <p:grpSpPr bwMode="auto">
          <a:xfrm>
            <a:off x="8348664" y="3557588"/>
            <a:ext cx="427037" cy="177800"/>
            <a:chOff x="3855" y="1486"/>
            <a:chExt cx="241" cy="108"/>
          </a:xfrm>
        </p:grpSpPr>
        <p:sp>
          <p:nvSpPr>
            <p:cNvPr id="20589"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90"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91"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92" name="Group 786"/>
            <p:cNvGrpSpPr>
              <a:grpSpLocks/>
            </p:cNvGrpSpPr>
            <p:nvPr/>
          </p:nvGrpSpPr>
          <p:grpSpPr bwMode="auto">
            <a:xfrm>
              <a:off x="3905" y="1504"/>
              <a:ext cx="134" cy="33"/>
              <a:chOff x="2468" y="1332"/>
              <a:chExt cx="310" cy="60"/>
            </a:xfrm>
          </p:grpSpPr>
          <p:sp>
            <p:nvSpPr>
              <p:cNvPr id="20595" name="Freeform 7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96" name="Freeform 7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58" name="Line 789"/>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59" name="Line 790"/>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4" name="Group 791"/>
          <p:cNvGrpSpPr>
            <a:grpSpLocks/>
          </p:cNvGrpSpPr>
          <p:nvPr/>
        </p:nvGrpSpPr>
        <p:grpSpPr bwMode="auto">
          <a:xfrm>
            <a:off x="8672514" y="3805238"/>
            <a:ext cx="484187" cy="196850"/>
            <a:chOff x="3855" y="1486"/>
            <a:chExt cx="241" cy="108"/>
          </a:xfrm>
        </p:grpSpPr>
        <p:sp>
          <p:nvSpPr>
            <p:cNvPr id="20581"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82"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83"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84" name="Group 795"/>
            <p:cNvGrpSpPr>
              <a:grpSpLocks/>
            </p:cNvGrpSpPr>
            <p:nvPr/>
          </p:nvGrpSpPr>
          <p:grpSpPr bwMode="auto">
            <a:xfrm>
              <a:off x="3905" y="1504"/>
              <a:ext cx="134" cy="33"/>
              <a:chOff x="2468" y="1332"/>
              <a:chExt cx="310" cy="60"/>
            </a:xfrm>
          </p:grpSpPr>
          <p:sp>
            <p:nvSpPr>
              <p:cNvPr id="20587" name="Freeform 7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8" name="Freeform 7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50" name="Line 798"/>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51" name="Line 799"/>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sp>
        <p:nvSpPr>
          <p:cNvPr id="6160" name="Line 813"/>
          <p:cNvSpPr>
            <a:spLocks noChangeShapeType="1"/>
          </p:cNvSpPr>
          <p:nvPr/>
        </p:nvSpPr>
        <p:spPr bwMode="auto">
          <a:xfrm flipV="1">
            <a:off x="8529638" y="3978276"/>
            <a:ext cx="227012" cy="436563"/>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nvGrpSpPr>
          <p:cNvPr id="20496" name="Group 814"/>
          <p:cNvGrpSpPr>
            <a:grpSpLocks/>
          </p:cNvGrpSpPr>
          <p:nvPr/>
        </p:nvGrpSpPr>
        <p:grpSpPr bwMode="auto">
          <a:xfrm>
            <a:off x="8177214" y="4414838"/>
            <a:ext cx="617537" cy="241300"/>
            <a:chOff x="3855" y="1486"/>
            <a:chExt cx="241" cy="108"/>
          </a:xfrm>
        </p:grpSpPr>
        <p:sp>
          <p:nvSpPr>
            <p:cNvPr id="20573"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74"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75"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76" name="Group 818"/>
            <p:cNvGrpSpPr>
              <a:grpSpLocks/>
            </p:cNvGrpSpPr>
            <p:nvPr/>
          </p:nvGrpSpPr>
          <p:grpSpPr bwMode="auto">
            <a:xfrm>
              <a:off x="3905" y="1504"/>
              <a:ext cx="134" cy="33"/>
              <a:chOff x="2468" y="1332"/>
              <a:chExt cx="310" cy="60"/>
            </a:xfrm>
          </p:grpSpPr>
          <p:sp>
            <p:nvSpPr>
              <p:cNvPr id="20579" name="Freeform 8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0" name="Freeform 8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42" name="Line 821"/>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43" name="Line 822"/>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7" name="Group 823"/>
          <p:cNvGrpSpPr>
            <a:grpSpLocks/>
          </p:cNvGrpSpPr>
          <p:nvPr/>
        </p:nvGrpSpPr>
        <p:grpSpPr bwMode="auto">
          <a:xfrm>
            <a:off x="8831264" y="4751388"/>
            <a:ext cx="617537" cy="241300"/>
            <a:chOff x="3855" y="1486"/>
            <a:chExt cx="241" cy="108"/>
          </a:xfrm>
        </p:grpSpPr>
        <p:sp>
          <p:nvSpPr>
            <p:cNvPr id="20565"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sp>
          <p:nvSpPr>
            <p:cNvPr id="20566"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tr-TR" altLang="en-US" sz="2400">
                <a:latin typeface="Times New Roman" panose="02020603050405020304" pitchFamily="18" charset="0"/>
                <a:cs typeface="Arial" panose="020B0604020202020204" pitchFamily="34" charset="0"/>
              </a:endParaRPr>
            </a:p>
          </p:txBody>
        </p:sp>
        <p:sp>
          <p:nvSpPr>
            <p:cNvPr id="20567"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endParaRPr lang="tr-TR" altLang="en-US" sz="2400">
                <a:latin typeface="Times New Roman" panose="02020603050405020304" pitchFamily="18" charset="0"/>
                <a:cs typeface="Arial" panose="020B0604020202020204" pitchFamily="34" charset="0"/>
              </a:endParaRPr>
            </a:p>
          </p:txBody>
        </p:sp>
        <p:grpSp>
          <p:nvGrpSpPr>
            <p:cNvPr id="20568" name="Group 827"/>
            <p:cNvGrpSpPr>
              <a:grpSpLocks/>
            </p:cNvGrpSpPr>
            <p:nvPr/>
          </p:nvGrpSpPr>
          <p:grpSpPr bwMode="auto">
            <a:xfrm>
              <a:off x="3905" y="1504"/>
              <a:ext cx="134" cy="33"/>
              <a:chOff x="2468" y="1332"/>
              <a:chExt cx="310" cy="60"/>
            </a:xfrm>
          </p:grpSpPr>
          <p:sp>
            <p:nvSpPr>
              <p:cNvPr id="20571" name="Freeform 82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2" name="Freeform 82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234" name="Line 830"/>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sp>
          <p:nvSpPr>
            <p:cNvPr id="6235" name="Line 831"/>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ahoma" charset="0"/>
                <a:ea typeface="ＭＳ Ｐゴシック" charset="0"/>
              </a:endParaRPr>
            </a:p>
          </p:txBody>
        </p:sp>
      </p:grpSp>
      <p:grpSp>
        <p:nvGrpSpPr>
          <p:cNvPr id="20498" name="Group 876"/>
          <p:cNvGrpSpPr>
            <a:grpSpLocks/>
          </p:cNvGrpSpPr>
          <p:nvPr/>
        </p:nvGrpSpPr>
        <p:grpSpPr bwMode="auto">
          <a:xfrm>
            <a:off x="6883401" y="1330326"/>
            <a:ext cx="1057275" cy="957263"/>
            <a:chOff x="-153" y="1680"/>
            <a:chExt cx="666" cy="603"/>
          </a:xfrm>
        </p:grpSpPr>
        <p:grpSp>
          <p:nvGrpSpPr>
            <p:cNvPr id="20556" name="Group 877"/>
            <p:cNvGrpSpPr>
              <a:grpSpLocks/>
            </p:cNvGrpSpPr>
            <p:nvPr/>
          </p:nvGrpSpPr>
          <p:grpSpPr bwMode="auto">
            <a:xfrm>
              <a:off x="0" y="1680"/>
              <a:ext cx="513" cy="538"/>
              <a:chOff x="4180" y="744"/>
              <a:chExt cx="513" cy="538"/>
            </a:xfrm>
          </p:grpSpPr>
          <p:sp>
            <p:nvSpPr>
              <p:cNvPr id="6223" name="Rectangle 87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4" name="Rectangle 87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5" name="Rectangle 88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6" name="Text Box 881"/>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6227" name="Line 88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8" name="Line 88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9" name="Line 88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557" name="Freeform 88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499" name="Group 886"/>
          <p:cNvGrpSpPr>
            <a:grpSpLocks/>
          </p:cNvGrpSpPr>
          <p:nvPr/>
        </p:nvGrpSpPr>
        <p:grpSpPr bwMode="auto">
          <a:xfrm>
            <a:off x="9393239" y="4343401"/>
            <a:ext cx="1057275" cy="957263"/>
            <a:chOff x="-153" y="1680"/>
            <a:chExt cx="666" cy="603"/>
          </a:xfrm>
        </p:grpSpPr>
        <p:grpSp>
          <p:nvGrpSpPr>
            <p:cNvPr id="20547" name="Group 887"/>
            <p:cNvGrpSpPr>
              <a:grpSpLocks/>
            </p:cNvGrpSpPr>
            <p:nvPr/>
          </p:nvGrpSpPr>
          <p:grpSpPr bwMode="auto">
            <a:xfrm>
              <a:off x="0" y="1680"/>
              <a:ext cx="513" cy="538"/>
              <a:chOff x="4180" y="744"/>
              <a:chExt cx="513" cy="538"/>
            </a:xfrm>
          </p:grpSpPr>
          <p:sp>
            <p:nvSpPr>
              <p:cNvPr id="6214" name="Rectangle 88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5" name="Rectangle 88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6" name="Rectangle 89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7" name="Text Box 891"/>
              <p:cNvSpPr txBox="1">
                <a:spLocks noChangeArrowheads="1"/>
              </p:cNvSpPr>
              <p:nvPr/>
            </p:nvSpPr>
            <p:spPr bwMode="auto">
              <a:xfrm>
                <a:off x="4180" y="744"/>
                <a:ext cx="513" cy="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a:t>application</a:t>
                </a:r>
              </a:p>
              <a:p>
                <a:pPr>
                  <a:defRPr/>
                </a:pPr>
                <a:r>
                  <a:rPr lang="en-US" sz="1000">
                    <a:solidFill>
                      <a:schemeClr val="bg1"/>
                    </a:solidFill>
                  </a:rPr>
                  <a:t>transport</a:t>
                </a:r>
                <a:endParaRPr lang="en-US" sz="1000"/>
              </a:p>
              <a:p>
                <a:pPr>
                  <a:defRPr/>
                </a:pPr>
                <a:r>
                  <a:rPr lang="en-US" sz="1000"/>
                  <a:t>network</a:t>
                </a:r>
              </a:p>
              <a:p>
                <a:pPr>
                  <a:defRPr/>
                </a:pPr>
                <a:r>
                  <a:rPr lang="en-US" sz="1000"/>
                  <a:t>data link</a:t>
                </a:r>
              </a:p>
              <a:p>
                <a:pPr>
                  <a:defRPr/>
                </a:pPr>
                <a:r>
                  <a:rPr lang="en-US" sz="1000"/>
                  <a:t>physical</a:t>
                </a:r>
                <a:endParaRPr lang="en-US" sz="2400"/>
              </a:p>
            </p:txBody>
          </p:sp>
          <p:sp>
            <p:nvSpPr>
              <p:cNvPr id="6218" name="Line 89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9" name="Line 89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20" name="Line 89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20548" name="Freeform 89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500" name="Group 661"/>
          <p:cNvGrpSpPr>
            <a:grpSpLocks/>
          </p:cNvGrpSpPr>
          <p:nvPr/>
        </p:nvGrpSpPr>
        <p:grpSpPr bwMode="auto">
          <a:xfrm>
            <a:off x="7437439" y="2057401"/>
            <a:ext cx="814387" cy="701675"/>
            <a:chOff x="2923" y="3345"/>
            <a:chExt cx="513" cy="442"/>
          </a:xfrm>
        </p:grpSpPr>
        <p:sp>
          <p:nvSpPr>
            <p:cNvPr id="6207" name="Rectangle 66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8" name="Rectangle 66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9" name="Text Box 66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10" name="Line 66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11" name="Line 66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1" name="Group 901"/>
          <p:cNvGrpSpPr>
            <a:grpSpLocks/>
          </p:cNvGrpSpPr>
          <p:nvPr/>
        </p:nvGrpSpPr>
        <p:grpSpPr bwMode="auto">
          <a:xfrm>
            <a:off x="8253414" y="2479676"/>
            <a:ext cx="814387" cy="701675"/>
            <a:chOff x="2923" y="3345"/>
            <a:chExt cx="513" cy="442"/>
          </a:xfrm>
        </p:grpSpPr>
        <p:sp>
          <p:nvSpPr>
            <p:cNvPr id="6202" name="Rectangle 90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3" name="Rectangle 90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4" name="Text Box 90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05" name="Line 90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6" name="Line 90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2" name="Group 907"/>
          <p:cNvGrpSpPr>
            <a:grpSpLocks/>
          </p:cNvGrpSpPr>
          <p:nvPr/>
        </p:nvGrpSpPr>
        <p:grpSpPr bwMode="auto">
          <a:xfrm>
            <a:off x="8262939" y="1901826"/>
            <a:ext cx="814387" cy="701675"/>
            <a:chOff x="2923" y="3345"/>
            <a:chExt cx="513" cy="442"/>
          </a:xfrm>
        </p:grpSpPr>
        <p:sp>
          <p:nvSpPr>
            <p:cNvPr id="6197" name="Rectangle 908"/>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8" name="Rectangle 909"/>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9" name="Text Box 910"/>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200" name="Line 911"/>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201" name="Line 912"/>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3" name="Group 913"/>
          <p:cNvGrpSpPr>
            <a:grpSpLocks/>
          </p:cNvGrpSpPr>
          <p:nvPr/>
        </p:nvGrpSpPr>
        <p:grpSpPr bwMode="auto">
          <a:xfrm>
            <a:off x="8037514" y="3089276"/>
            <a:ext cx="814387" cy="701675"/>
            <a:chOff x="2923" y="3345"/>
            <a:chExt cx="513" cy="442"/>
          </a:xfrm>
        </p:grpSpPr>
        <p:sp>
          <p:nvSpPr>
            <p:cNvPr id="6192" name="Rectangle 914"/>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3" name="Rectangle 915"/>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4" name="Text Box 916"/>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95" name="Line 917"/>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6" name="Line 918"/>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4" name="Group 919"/>
          <p:cNvGrpSpPr>
            <a:grpSpLocks/>
          </p:cNvGrpSpPr>
          <p:nvPr/>
        </p:nvGrpSpPr>
        <p:grpSpPr bwMode="auto">
          <a:xfrm>
            <a:off x="8624889" y="3594101"/>
            <a:ext cx="814387" cy="701675"/>
            <a:chOff x="2923" y="3345"/>
            <a:chExt cx="513" cy="442"/>
          </a:xfrm>
        </p:grpSpPr>
        <p:sp>
          <p:nvSpPr>
            <p:cNvPr id="6187" name="Rectangle 920"/>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8" name="Rectangle 921"/>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9" name="Text Box 922"/>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90" name="Line 923"/>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91" name="Line 924"/>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5" name="Group 925"/>
          <p:cNvGrpSpPr>
            <a:grpSpLocks/>
          </p:cNvGrpSpPr>
          <p:nvPr/>
        </p:nvGrpSpPr>
        <p:grpSpPr bwMode="auto">
          <a:xfrm>
            <a:off x="8113714" y="4003676"/>
            <a:ext cx="814387" cy="701675"/>
            <a:chOff x="2923" y="3345"/>
            <a:chExt cx="513" cy="442"/>
          </a:xfrm>
        </p:grpSpPr>
        <p:sp>
          <p:nvSpPr>
            <p:cNvPr id="6182" name="Rectangle 926"/>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3" name="Rectangle 927"/>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4" name="Text Box 928"/>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85" name="Line 929"/>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6" name="Line 930"/>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6" name="Group 931"/>
          <p:cNvGrpSpPr>
            <a:grpSpLocks/>
          </p:cNvGrpSpPr>
          <p:nvPr/>
        </p:nvGrpSpPr>
        <p:grpSpPr bwMode="auto">
          <a:xfrm>
            <a:off x="8761414" y="4400551"/>
            <a:ext cx="814387" cy="701675"/>
            <a:chOff x="2923" y="3345"/>
            <a:chExt cx="513" cy="442"/>
          </a:xfrm>
        </p:grpSpPr>
        <p:sp>
          <p:nvSpPr>
            <p:cNvPr id="6177" name="Rectangle 93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8" name="Rectangle 93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9" name="Text Box 934"/>
            <p:cNvSpPr txBox="1">
              <a:spLocks noChangeArrowheads="1"/>
            </p:cNvSpPr>
            <p:nvPr/>
          </p:nvSpPr>
          <p:spPr bwMode="auto">
            <a:xfrm>
              <a:off x="2923" y="3345"/>
              <a:ext cx="513"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endParaRPr lang="en-US" sz="1000">
                <a:latin typeface="Comic Sans MS" charset="0"/>
              </a:endParaRPr>
            </a:p>
            <a:p>
              <a:pPr>
                <a:defRPr/>
              </a:pPr>
              <a:r>
                <a:rPr lang="en-US" sz="1000"/>
                <a:t>network</a:t>
              </a:r>
            </a:p>
            <a:p>
              <a:pPr>
                <a:defRPr/>
              </a:pPr>
              <a:r>
                <a:rPr lang="en-US" sz="1000"/>
                <a:t>data link</a:t>
              </a:r>
            </a:p>
            <a:p>
              <a:pPr>
                <a:defRPr/>
              </a:pPr>
              <a:r>
                <a:rPr lang="en-US" sz="1000"/>
                <a:t>physical</a:t>
              </a:r>
              <a:endParaRPr lang="en-US" sz="2400"/>
            </a:p>
          </p:txBody>
        </p:sp>
        <p:sp>
          <p:nvSpPr>
            <p:cNvPr id="6180" name="Line 93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81" name="Line 93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nvGrpSpPr>
          <p:cNvPr id="20507" name="Group 896"/>
          <p:cNvGrpSpPr>
            <a:grpSpLocks/>
          </p:cNvGrpSpPr>
          <p:nvPr/>
        </p:nvGrpSpPr>
        <p:grpSpPr bwMode="auto">
          <a:xfrm rot="2937887">
            <a:off x="6913564" y="2911476"/>
            <a:ext cx="3781425" cy="434975"/>
            <a:chOff x="2937" y="3579"/>
            <a:chExt cx="2382" cy="274"/>
          </a:xfrm>
        </p:grpSpPr>
        <p:sp>
          <p:nvSpPr>
            <p:cNvPr id="6173" name="Rectangle 897"/>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174" name="Text Box 898"/>
            <p:cNvSpPr txBox="1">
              <a:spLocks noChangeArrowheads="1"/>
            </p:cNvSpPr>
            <p:nvPr/>
          </p:nvSpPr>
          <p:spPr bwMode="auto">
            <a:xfrm>
              <a:off x="3384" y="3612"/>
              <a:ext cx="1529" cy="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solidFill>
                    <a:schemeClr val="bg1"/>
                  </a:solidFill>
                </a:rPr>
                <a:t>logical end-end transport</a:t>
              </a:r>
              <a:endParaRPr lang="en-US"/>
            </a:p>
          </p:txBody>
        </p:sp>
        <p:sp>
          <p:nvSpPr>
            <p:cNvPr id="20510" name="Freeform 899"/>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1" name="Freeform 900"/>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10875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User Datagram Protocol</a:t>
            </a:r>
          </a:p>
        </p:txBody>
      </p:sp>
      <p:sp>
        <p:nvSpPr>
          <p:cNvPr id="3" name="Content Placeholder 2"/>
          <p:cNvSpPr>
            <a:spLocks noGrp="1"/>
          </p:cNvSpPr>
          <p:nvPr>
            <p:ph idx="1"/>
          </p:nvPr>
        </p:nvSpPr>
        <p:spPr/>
        <p:txBody>
          <a:bodyPr>
            <a:normAutofit fontScale="62500" lnSpcReduction="20000"/>
          </a:bodyPr>
          <a:lstStyle/>
          <a:p>
            <a:r>
              <a:rPr lang="en-US" dirty="0"/>
              <a:t>UDP  does just about as little as a transport protocol can do.</a:t>
            </a:r>
          </a:p>
          <a:p>
            <a:r>
              <a:rPr lang="en-US" dirty="0"/>
              <a:t> Aside from the multiplexing/</a:t>
            </a:r>
            <a:r>
              <a:rPr lang="en-US" dirty="0" err="1"/>
              <a:t>demultiplexing</a:t>
            </a:r>
            <a:r>
              <a:rPr lang="en-US" dirty="0"/>
              <a:t> function and some light error checking, it adds nothing to IP. In fact, if the application developer chooses UDP instead of TCP, then the application is almost directly talking with IP. </a:t>
            </a:r>
          </a:p>
          <a:p>
            <a:r>
              <a:rPr lang="en-US" dirty="0"/>
              <a:t>UDP takes messages from the application process, attaches source and destination port number fields for the multiplexing/</a:t>
            </a:r>
            <a:r>
              <a:rPr lang="en-US" dirty="0" err="1"/>
              <a:t>demultiplexing</a:t>
            </a:r>
            <a:r>
              <a:rPr lang="en-US" dirty="0"/>
              <a:t> service, adds two other small fields, and passes the resulting segment to the network layer. </a:t>
            </a:r>
          </a:p>
          <a:p>
            <a:r>
              <a:rPr lang="en-US" dirty="0"/>
              <a:t>The network layer encapsulates the transport-layer segment into an IP datagram and then makes a best-effort attempt to deliver the segment to the receiving host. </a:t>
            </a:r>
          </a:p>
          <a:p>
            <a:r>
              <a:rPr lang="en-US" dirty="0"/>
              <a:t>If the segment arrives at the receiving host, UDP uses the destination port number to deliver the segment’s data to the correct application process.</a:t>
            </a:r>
          </a:p>
          <a:p>
            <a:r>
              <a:rPr lang="en-US" dirty="0"/>
              <a:t> Note that with UDP there is no handshaking between sending and receiving transport-layer entities before sending a segment. For this reason, UDP is said to be </a:t>
            </a:r>
            <a:r>
              <a:rPr lang="en-US" b="1" i="1" dirty="0">
                <a:solidFill>
                  <a:srgbClr val="FF0000"/>
                </a:solidFill>
              </a:rPr>
              <a:t>connectionless</a:t>
            </a:r>
            <a:r>
              <a:rPr lang="en-US" i="1" dirty="0"/>
              <a:t>.</a:t>
            </a:r>
            <a:endParaRPr lang="en-US" dirty="0"/>
          </a:p>
        </p:txBody>
      </p:sp>
    </p:spTree>
    <p:extLst>
      <p:ext uri="{BB962C8B-B14F-4D97-AF65-F5344CB8AC3E}">
        <p14:creationId xmlns:p14="http://schemas.microsoft.com/office/powerpoint/2010/main" val="3445371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reasons of choosing UDP over TCP</a:t>
            </a:r>
          </a:p>
        </p:txBody>
      </p:sp>
      <p:sp>
        <p:nvSpPr>
          <p:cNvPr id="3" name="Content Placeholder 2"/>
          <p:cNvSpPr>
            <a:spLocks noGrp="1"/>
          </p:cNvSpPr>
          <p:nvPr>
            <p:ph idx="1"/>
          </p:nvPr>
        </p:nvSpPr>
        <p:spPr/>
        <p:txBody>
          <a:bodyPr>
            <a:normAutofit fontScale="85000" lnSpcReduction="10000"/>
          </a:bodyPr>
          <a:lstStyle/>
          <a:p>
            <a:r>
              <a:rPr lang="en-US" b="1" i="1" dirty="0"/>
              <a:t>Finer application-level control over what data is sent, and when:</a:t>
            </a:r>
            <a:r>
              <a:rPr lang="en-US" i="1" dirty="0"/>
              <a:t> </a:t>
            </a:r>
          </a:p>
          <a:p>
            <a:pPr lvl="1"/>
            <a:r>
              <a:rPr lang="en-US" dirty="0"/>
              <a:t>Under UDP, as soon as an application process passes data to UDP, UDP will package the data inside a UDP segment and immediately pass the segment to the network layer.</a:t>
            </a:r>
          </a:p>
          <a:p>
            <a:pPr lvl="1"/>
            <a:r>
              <a:rPr lang="en-US" dirty="0"/>
              <a:t>TCP, on the other hand, has a congestion-control mechanism that throttles the transport-layer TCP sender when one or more links between the source and destination hosts become excessively congested.</a:t>
            </a:r>
          </a:p>
          <a:p>
            <a:pPr lvl="1"/>
            <a:r>
              <a:rPr lang="en-US" dirty="0"/>
              <a:t> TCP will also continue to resend a segment until the receipt of the segment has been acknowledged by the destination, regardless of how long reliable delivery takes. </a:t>
            </a:r>
          </a:p>
          <a:p>
            <a:pPr lvl="1"/>
            <a:r>
              <a:rPr lang="en-US" dirty="0"/>
              <a:t>Since real-time applications often require a minimum sending rate, do not want to overly delay segment transmission, and can tolerate some data loss, TCP’s service model is not particularly well matched to these applications’ needs.</a:t>
            </a:r>
          </a:p>
        </p:txBody>
      </p:sp>
    </p:spTree>
    <p:extLst>
      <p:ext uri="{BB962C8B-B14F-4D97-AF65-F5344CB8AC3E}">
        <p14:creationId xmlns:p14="http://schemas.microsoft.com/office/powerpoint/2010/main" val="272145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reasons of choosing UDP over TCP(Cont..)</a:t>
            </a:r>
          </a:p>
        </p:txBody>
      </p:sp>
      <p:sp>
        <p:nvSpPr>
          <p:cNvPr id="3" name="Content Placeholder 2"/>
          <p:cNvSpPr>
            <a:spLocks noGrp="1"/>
          </p:cNvSpPr>
          <p:nvPr>
            <p:ph idx="1"/>
          </p:nvPr>
        </p:nvSpPr>
        <p:spPr/>
        <p:txBody>
          <a:bodyPr>
            <a:normAutofit fontScale="92500" lnSpcReduction="10000"/>
          </a:bodyPr>
          <a:lstStyle/>
          <a:p>
            <a:r>
              <a:rPr lang="en-US" b="1" i="1" dirty="0"/>
              <a:t>No connection establishment:</a:t>
            </a:r>
          </a:p>
          <a:p>
            <a:pPr lvl="1"/>
            <a:r>
              <a:rPr lang="en-US" b="1" i="1" dirty="0"/>
              <a:t> </a:t>
            </a:r>
            <a:r>
              <a:rPr lang="en-US" dirty="0"/>
              <a:t>TCP uses a three-way handshake before it starts to transfer data. UDP just blasts away without any formal preliminaries. </a:t>
            </a:r>
          </a:p>
          <a:p>
            <a:pPr lvl="1"/>
            <a:r>
              <a:rPr lang="en-US" dirty="0"/>
              <a:t>Thus UDP does not introduce any delay to establish a connection. </a:t>
            </a:r>
          </a:p>
          <a:p>
            <a:pPr lvl="1"/>
            <a:r>
              <a:rPr lang="en-US" dirty="0"/>
              <a:t>This is probably the principal reason why DNS runs over UDP rather than TCP—DNS would be much slower if it ran over TCP. HTTP uses TCP rather than UDP, since reliability is critical for Web pages with text.</a:t>
            </a:r>
          </a:p>
          <a:p>
            <a:r>
              <a:rPr lang="en-US" b="1" i="1" dirty="0"/>
              <a:t>Small packet header overhead:</a:t>
            </a:r>
          </a:p>
          <a:p>
            <a:pPr lvl="1"/>
            <a:r>
              <a:rPr lang="en-US" dirty="0"/>
              <a:t>The TCP segment has 20 bytes of header overhead in every segment, whereas UDP has only 8 bytes of overhead.</a:t>
            </a:r>
          </a:p>
        </p:txBody>
      </p:sp>
    </p:spTree>
    <p:extLst>
      <p:ext uri="{BB962C8B-B14F-4D97-AF65-F5344CB8AC3E}">
        <p14:creationId xmlns:p14="http://schemas.microsoft.com/office/powerpoint/2010/main" val="308483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057B-738C-94E2-D846-7049A66271A9}"/>
              </a:ext>
            </a:extLst>
          </p:cNvPr>
          <p:cNvSpPr>
            <a:spLocks noGrp="1"/>
          </p:cNvSpPr>
          <p:nvPr>
            <p:ph type="title"/>
          </p:nvPr>
        </p:nvSpPr>
        <p:spPr/>
        <p:txBody>
          <a:bodyPr/>
          <a:lstStyle/>
          <a:p>
            <a:r>
              <a:rPr lang="en-US" dirty="0"/>
              <a:t>Load Balancer (</a:t>
            </a:r>
            <a:r>
              <a:rPr lang="en-US" dirty="0" err="1"/>
              <a:t>Cont</a:t>
            </a:r>
            <a:r>
              <a:rPr lang="en-US" dirty="0"/>
              <a:t>…)</a:t>
            </a:r>
          </a:p>
        </p:txBody>
      </p:sp>
      <p:sp>
        <p:nvSpPr>
          <p:cNvPr id="3" name="Content Placeholder 2">
            <a:extLst>
              <a:ext uri="{FF2B5EF4-FFF2-40B4-BE49-F238E27FC236}">
                <a16:creationId xmlns:a16="http://schemas.microsoft.com/office/drawing/2014/main" id="{76449E36-3623-07B1-DDBA-86A4AA26D202}"/>
              </a:ext>
            </a:extLst>
          </p:cNvPr>
          <p:cNvSpPr>
            <a:spLocks noGrp="1"/>
          </p:cNvSpPr>
          <p:nvPr>
            <p:ph idx="1"/>
          </p:nvPr>
        </p:nvSpPr>
        <p:spPr/>
        <p:txBody>
          <a:bodyPr>
            <a:normAutofit fontScale="62500" lnSpcReduction="20000"/>
          </a:bodyPr>
          <a:lstStyle/>
          <a:p>
            <a:r>
              <a:rPr lang="en-US" dirty="0"/>
              <a:t>Load balancers have a number of settings that allow you to configure how the load balancer works: </a:t>
            </a:r>
          </a:p>
          <a:p>
            <a:pPr marL="0" indent="0">
              <a:buNone/>
            </a:pPr>
            <a:r>
              <a:rPr lang="en-US" dirty="0"/>
              <a:t>■ </a:t>
            </a:r>
            <a:r>
              <a:rPr lang="en-US" b="1" dirty="0"/>
              <a:t>Round-robin:</a:t>
            </a:r>
          </a:p>
          <a:p>
            <a:pPr lvl="1">
              <a:buFont typeface="Wingdings" panose="05000000000000000000" pitchFamily="2" charset="2"/>
              <a:buChar char="Ø"/>
            </a:pPr>
            <a:r>
              <a:rPr lang="en-US" dirty="0"/>
              <a:t> Sends the request from a client to each back-end server in order. </a:t>
            </a:r>
          </a:p>
          <a:p>
            <a:pPr lvl="1">
              <a:buFont typeface="Wingdings" panose="05000000000000000000" pitchFamily="2" charset="2"/>
              <a:buChar char="Ø"/>
            </a:pPr>
            <a:r>
              <a:rPr lang="en-US" dirty="0"/>
              <a:t>The load balancer has a list of servers and simply goes through them in order.</a:t>
            </a:r>
          </a:p>
          <a:p>
            <a:pPr marL="0" indent="0">
              <a:buNone/>
            </a:pPr>
            <a:r>
              <a:rPr lang="en-US" dirty="0"/>
              <a:t> ■ </a:t>
            </a:r>
            <a:r>
              <a:rPr lang="en-US" b="1" dirty="0"/>
              <a:t>Affinity:</a:t>
            </a:r>
          </a:p>
          <a:p>
            <a:pPr lvl="1">
              <a:buFont typeface="Wingdings" panose="05000000000000000000" pitchFamily="2" charset="2"/>
              <a:buChar char="Ø"/>
            </a:pPr>
            <a:r>
              <a:rPr lang="en-US" dirty="0"/>
              <a:t> Controls whether all requests from a client go to the same server in the load balancer or if each request can potentially be routed to a different server. </a:t>
            </a:r>
          </a:p>
          <a:p>
            <a:pPr lvl="1">
              <a:buFont typeface="Wingdings" panose="05000000000000000000" pitchFamily="2" charset="2"/>
              <a:buChar char="Ø"/>
            </a:pPr>
            <a:r>
              <a:rPr lang="en-US" dirty="0"/>
              <a:t>Affinity essentially ties a client to a particular server.</a:t>
            </a:r>
          </a:p>
          <a:p>
            <a:pPr marL="0" indent="0">
              <a:buNone/>
            </a:pPr>
            <a:r>
              <a:rPr lang="en-US" dirty="0"/>
              <a:t>■ </a:t>
            </a:r>
            <a:r>
              <a:rPr lang="en-US" b="1" dirty="0"/>
              <a:t>Persistence:</a:t>
            </a:r>
            <a:r>
              <a:rPr lang="en-US" dirty="0"/>
              <a:t> </a:t>
            </a:r>
          </a:p>
          <a:p>
            <a:pPr lvl="1">
              <a:buFont typeface="Wingdings" panose="05000000000000000000" pitchFamily="2" charset="2"/>
              <a:buChar char="Ø"/>
            </a:pPr>
            <a:r>
              <a:rPr lang="en-US" dirty="0"/>
              <a:t>This is another method used to associate a client with a specific server within the load balancer.</a:t>
            </a:r>
          </a:p>
          <a:p>
            <a:pPr lvl="1">
              <a:buFont typeface="Wingdings" panose="05000000000000000000" pitchFamily="2" charset="2"/>
              <a:buChar char="Ø"/>
            </a:pPr>
            <a:r>
              <a:rPr lang="en-US" dirty="0"/>
              <a:t> With persistence, the user’s </a:t>
            </a:r>
            <a:r>
              <a:rPr lang="en-US" b="1" dirty="0"/>
              <a:t>session cookie</a:t>
            </a:r>
            <a:r>
              <a:rPr lang="en-US" dirty="0"/>
              <a:t> is used to ensure that the same server is handling all requests from the client (this is also known as a sticky session). This session cookie could come from the application or the load balancer itself.</a:t>
            </a:r>
          </a:p>
          <a:p>
            <a:pPr>
              <a:buFont typeface="Wingdings" panose="05000000000000000000" pitchFamily="2" charset="2"/>
              <a:buChar char="§"/>
            </a:pPr>
            <a:r>
              <a:rPr lang="en-US" b="1" dirty="0"/>
              <a:t>Scheduling</a:t>
            </a:r>
          </a:p>
          <a:p>
            <a:pPr lvl="1">
              <a:buFont typeface="Wingdings" panose="05000000000000000000" pitchFamily="2" charset="2"/>
              <a:buChar char="§"/>
            </a:pPr>
            <a:r>
              <a:rPr lang="en-US" dirty="0"/>
              <a:t> Specifies which algorithm will be used to send the request to one of the nodes. </a:t>
            </a:r>
          </a:p>
          <a:p>
            <a:pPr lvl="1">
              <a:buFont typeface="Wingdings" panose="05000000000000000000" pitchFamily="2" charset="2"/>
              <a:buChar char="§"/>
            </a:pPr>
            <a:r>
              <a:rPr lang="en-US" dirty="0"/>
              <a:t>Scheduling uses a number of configuration values, such as round-robin, affinity, and CPU load, to determine to which server to send the request.</a:t>
            </a:r>
          </a:p>
        </p:txBody>
      </p:sp>
    </p:spTree>
    <p:extLst>
      <p:ext uri="{BB962C8B-B14F-4D97-AF65-F5344CB8AC3E}">
        <p14:creationId xmlns:p14="http://schemas.microsoft.com/office/powerpoint/2010/main" val="38275602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TCP Connection</a:t>
            </a:r>
          </a:p>
        </p:txBody>
      </p:sp>
      <p:sp>
        <p:nvSpPr>
          <p:cNvPr id="4" name="Content Placeholder 3"/>
          <p:cNvSpPr>
            <a:spLocks noGrp="1"/>
          </p:cNvSpPr>
          <p:nvPr>
            <p:ph idx="1"/>
          </p:nvPr>
        </p:nvSpPr>
        <p:spPr/>
        <p:txBody>
          <a:bodyPr>
            <a:normAutofit fontScale="77500" lnSpcReduction="20000"/>
          </a:bodyPr>
          <a:lstStyle/>
          <a:p>
            <a:r>
              <a:rPr lang="en-US" dirty="0"/>
              <a:t>TCP is said to be </a:t>
            </a:r>
            <a:r>
              <a:rPr lang="en-US" b="1" dirty="0"/>
              <a:t>connection-oriented</a:t>
            </a:r>
            <a:r>
              <a:rPr lang="en-US" dirty="0"/>
              <a:t> because before one application process can begin to send data to another, the two processes must first “</a:t>
            </a:r>
            <a:r>
              <a:rPr lang="en-US" b="1" dirty="0"/>
              <a:t>handshake</a:t>
            </a:r>
            <a:r>
              <a:rPr lang="en-US" dirty="0"/>
              <a:t>” with each other—that is, they must send some preliminary segments to each other to establish the parameters of the ensuing data transfer. </a:t>
            </a:r>
          </a:p>
          <a:p>
            <a:r>
              <a:rPr lang="en-US" dirty="0"/>
              <a:t>A TCP connection provides a </a:t>
            </a:r>
            <a:r>
              <a:rPr lang="en-US" b="1" dirty="0"/>
              <a:t>full-duplex service</a:t>
            </a:r>
            <a:r>
              <a:rPr lang="en-US" dirty="0"/>
              <a:t>: If there is a TCP connection between Process A on one host and Process B on another host, then application layer data can flow from Process A to Process B at the same time as application layer data flows from Process B to Process A.</a:t>
            </a:r>
          </a:p>
          <a:p>
            <a:r>
              <a:rPr lang="en-US" dirty="0"/>
              <a:t> A TCP connection is also always </a:t>
            </a:r>
            <a:r>
              <a:rPr lang="en-US" b="1" dirty="0"/>
              <a:t>point-to-point</a:t>
            </a:r>
            <a:r>
              <a:rPr lang="en-US" dirty="0"/>
              <a:t>, that is, between a single sender and a single receiver. </a:t>
            </a:r>
          </a:p>
          <a:p>
            <a:pPr lvl="1"/>
            <a:r>
              <a:rPr lang="en-US" dirty="0"/>
              <a:t>So-called “multicasting”—the transfer of data from one sender to many receivers in a single send operation—is not possible with TCP. </a:t>
            </a:r>
          </a:p>
          <a:p>
            <a:pPr lvl="1"/>
            <a:r>
              <a:rPr lang="en-US" dirty="0">
                <a:solidFill>
                  <a:srgbClr val="FF0000"/>
                </a:solidFill>
              </a:rPr>
              <a:t>With TCP, two hosts are company and three are a crowd! </a:t>
            </a:r>
          </a:p>
        </p:txBody>
      </p:sp>
    </p:spTree>
    <p:extLst>
      <p:ext uri="{BB962C8B-B14F-4D97-AF65-F5344CB8AC3E}">
        <p14:creationId xmlns:p14="http://schemas.microsoft.com/office/powerpoint/2010/main" val="2487752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TCP Works</a:t>
            </a:r>
          </a:p>
        </p:txBody>
      </p:sp>
      <p:sp>
        <p:nvSpPr>
          <p:cNvPr id="3" name="Content Placeholder 2"/>
          <p:cNvSpPr>
            <a:spLocks noGrp="1"/>
          </p:cNvSpPr>
          <p:nvPr>
            <p:ph idx="1"/>
          </p:nvPr>
        </p:nvSpPr>
        <p:spPr/>
        <p:txBody>
          <a:bodyPr>
            <a:normAutofit fontScale="62500" lnSpcReduction="20000"/>
          </a:bodyPr>
          <a:lstStyle/>
          <a:p>
            <a:r>
              <a:rPr lang="en-US" dirty="0"/>
              <a:t>Suppose a process running in one host wants to initiate a connection with another process in another host.</a:t>
            </a:r>
          </a:p>
          <a:p>
            <a:r>
              <a:rPr lang="en-US" dirty="0"/>
              <a:t>The process that is initiating the connection is called the </a:t>
            </a:r>
            <a:r>
              <a:rPr lang="en-US" b="1" dirty="0"/>
              <a:t>client process</a:t>
            </a:r>
            <a:r>
              <a:rPr lang="en-US" dirty="0"/>
              <a:t>, while the other process is called the </a:t>
            </a:r>
            <a:r>
              <a:rPr lang="en-US" b="1" dirty="0"/>
              <a:t>server process</a:t>
            </a:r>
            <a:r>
              <a:rPr lang="en-US" dirty="0"/>
              <a:t>.</a:t>
            </a:r>
          </a:p>
          <a:p>
            <a:r>
              <a:rPr lang="en-US" dirty="0"/>
              <a:t>The client application process first informs the client transport layer that it wants to establish a connection to a process in the server. </a:t>
            </a:r>
          </a:p>
          <a:p>
            <a:r>
              <a:rPr lang="en-US" dirty="0"/>
              <a:t>TCP in the client then proceeds to establish a TCP connection with TCP in the server. </a:t>
            </a:r>
          </a:p>
          <a:p>
            <a:pPr lvl="1"/>
            <a:r>
              <a:rPr lang="en-US" dirty="0"/>
              <a:t>For this the client first sends a special TCP segment; </a:t>
            </a:r>
          </a:p>
          <a:p>
            <a:pPr lvl="1"/>
            <a:r>
              <a:rPr lang="en-US" dirty="0"/>
              <a:t>the server responds with a second special TCP segment;</a:t>
            </a:r>
          </a:p>
          <a:p>
            <a:pPr lvl="1"/>
            <a:r>
              <a:rPr lang="en-US" dirty="0"/>
              <a:t> and finally the client responds again with a third special segment.</a:t>
            </a:r>
          </a:p>
          <a:p>
            <a:r>
              <a:rPr lang="en-US" dirty="0"/>
              <a:t> The first two segments carry no payload, that is, no application-layer data; the third of these segments may carry a payload.</a:t>
            </a:r>
          </a:p>
          <a:p>
            <a:r>
              <a:rPr lang="en-US" dirty="0"/>
              <a:t> Because three segments are sent between the two hosts, this connection-establishment procedure is often referred to as a </a:t>
            </a:r>
            <a:r>
              <a:rPr lang="en-US" b="1" dirty="0"/>
              <a:t>three-way handshake</a:t>
            </a:r>
          </a:p>
        </p:txBody>
      </p:sp>
    </p:spTree>
    <p:extLst>
      <p:ext uri="{BB962C8B-B14F-4D97-AF65-F5344CB8AC3E}">
        <p14:creationId xmlns:p14="http://schemas.microsoft.com/office/powerpoint/2010/main" val="1684597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4" name="Content Placeholder 3"/>
          <p:cNvSpPr>
            <a:spLocks noGrp="1"/>
          </p:cNvSpPr>
          <p:nvPr>
            <p:ph idx="1"/>
          </p:nvPr>
        </p:nvSpPr>
        <p:spPr/>
        <p:txBody>
          <a:bodyPr>
            <a:normAutofit lnSpcReduction="10000"/>
          </a:bodyPr>
          <a:lstStyle/>
          <a:p>
            <a:r>
              <a:rPr lang="en-US" dirty="0"/>
              <a:t>The TCP segment consists of header fields and a data field. </a:t>
            </a:r>
          </a:p>
          <a:p>
            <a:r>
              <a:rPr lang="en-US" dirty="0"/>
              <a:t>The data field contains a chunk of application data. </a:t>
            </a:r>
          </a:p>
          <a:p>
            <a:r>
              <a:rPr lang="en-US" dirty="0"/>
              <a:t>The MSS (Max. Segment Size) limits the maximum size of a segment’s data field. </a:t>
            </a:r>
          </a:p>
          <a:p>
            <a:r>
              <a:rPr lang="en-US" dirty="0"/>
              <a:t>When TCP sends a large file, such as an image as part of a Web page, it typically breaks the file into chunks of size MSS (except for the last chunk, which will often be less than the MSS). </a:t>
            </a:r>
          </a:p>
          <a:p>
            <a:endParaRPr lang="en-US" dirty="0"/>
          </a:p>
        </p:txBody>
      </p:sp>
    </p:spTree>
    <p:extLst>
      <p:ext uri="{BB962C8B-B14F-4D97-AF65-F5344CB8AC3E}">
        <p14:creationId xmlns:p14="http://schemas.microsoft.com/office/powerpoint/2010/main" val="31233696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01455"/>
            <a:ext cx="10515600" cy="1325563"/>
          </a:xfrm>
        </p:spPr>
        <p:txBody>
          <a:bodyPr/>
          <a:lstStyle/>
          <a:p>
            <a:r>
              <a:rPr lang="en-US" dirty="0"/>
              <a:t>TCP Segment Structure (</a:t>
            </a:r>
            <a:r>
              <a:rPr lang="en-US" dirty="0" err="1"/>
              <a:t>Cont</a:t>
            </a:r>
            <a:r>
              <a:rPr lang="en-US" dirty="0"/>
              <a:t>…)</a:t>
            </a:r>
          </a:p>
        </p:txBody>
      </p:sp>
      <p:sp>
        <p:nvSpPr>
          <p:cNvPr id="5" name="Content Placeholder 4"/>
          <p:cNvSpPr>
            <a:spLocks noGrp="1"/>
          </p:cNvSpPr>
          <p:nvPr>
            <p:ph sz="half" idx="1"/>
          </p:nvPr>
        </p:nvSpPr>
        <p:spPr>
          <a:xfrm>
            <a:off x="838200" y="1427018"/>
            <a:ext cx="5181600" cy="5237018"/>
          </a:xfrm>
        </p:spPr>
        <p:txBody>
          <a:bodyPr>
            <a:normAutofit fontScale="62500" lnSpcReduction="20000"/>
          </a:bodyPr>
          <a:lstStyle/>
          <a:p>
            <a:r>
              <a:rPr lang="en-US" dirty="0"/>
              <a:t> The TCP header includes </a:t>
            </a:r>
            <a:r>
              <a:rPr lang="en-US" b="1" dirty="0"/>
              <a:t>source</a:t>
            </a:r>
            <a:r>
              <a:rPr lang="en-US" dirty="0"/>
              <a:t> and </a:t>
            </a:r>
            <a:r>
              <a:rPr lang="en-US" b="1" dirty="0"/>
              <a:t>destination port numbers</a:t>
            </a:r>
            <a:r>
              <a:rPr lang="en-US" dirty="0"/>
              <a:t>, which are used for multiplexing/</a:t>
            </a:r>
            <a:r>
              <a:rPr lang="en-US" dirty="0" err="1"/>
              <a:t>demultiplexing</a:t>
            </a:r>
            <a:r>
              <a:rPr lang="en-US" dirty="0"/>
              <a:t> data from/to upper-layer applications.</a:t>
            </a:r>
          </a:p>
          <a:p>
            <a:r>
              <a:rPr lang="en-US" dirty="0"/>
              <a:t>Also, the header includes a </a:t>
            </a:r>
            <a:r>
              <a:rPr lang="en-US" b="1" dirty="0"/>
              <a:t>checksum field</a:t>
            </a:r>
            <a:r>
              <a:rPr lang="en-US" dirty="0"/>
              <a:t>.</a:t>
            </a:r>
          </a:p>
          <a:p>
            <a:r>
              <a:rPr lang="en-US" dirty="0"/>
              <a:t> A TCP segment header also contains the following fields:</a:t>
            </a:r>
          </a:p>
          <a:p>
            <a:pPr marL="457200" lvl="1" indent="0">
              <a:buNone/>
            </a:pPr>
            <a:r>
              <a:rPr lang="en-US" dirty="0"/>
              <a:t>• The </a:t>
            </a:r>
            <a:r>
              <a:rPr lang="en-US" b="1" dirty="0"/>
              <a:t>32-bit sequence number field </a:t>
            </a:r>
            <a:r>
              <a:rPr lang="en-US" dirty="0"/>
              <a:t>and the </a:t>
            </a:r>
            <a:r>
              <a:rPr lang="en-US" b="1" dirty="0"/>
              <a:t>32-bit acknowledgment number field </a:t>
            </a:r>
            <a:r>
              <a:rPr lang="en-US" dirty="0"/>
              <a:t>are used by the TCP sender and receiver in implementing a reliable data transfer service, as discussed below. </a:t>
            </a:r>
          </a:p>
          <a:p>
            <a:pPr marL="457200" lvl="1" indent="0">
              <a:buNone/>
            </a:pPr>
            <a:r>
              <a:rPr lang="en-US" dirty="0"/>
              <a:t>• The </a:t>
            </a:r>
            <a:r>
              <a:rPr lang="en-US" b="1" dirty="0"/>
              <a:t>16-bit receive window field </a:t>
            </a:r>
            <a:r>
              <a:rPr lang="en-US" dirty="0"/>
              <a:t>is used for flow control.  it is used to indicate the number of bytes that a receiver is willing to accept. </a:t>
            </a:r>
          </a:p>
          <a:p>
            <a:pPr marL="457200" lvl="1" indent="0">
              <a:buNone/>
            </a:pPr>
            <a:r>
              <a:rPr lang="en-US" dirty="0"/>
              <a:t>• The </a:t>
            </a:r>
            <a:r>
              <a:rPr lang="en-US" b="1" dirty="0"/>
              <a:t>4-bit header length field </a:t>
            </a:r>
            <a:r>
              <a:rPr lang="en-US" dirty="0"/>
              <a:t>specifies the length of the TCP header in 32-bit words. </a:t>
            </a:r>
          </a:p>
          <a:p>
            <a:pPr lvl="1"/>
            <a:r>
              <a:rPr lang="en-US" dirty="0"/>
              <a:t>The TCP header can be of variable length due to the </a:t>
            </a:r>
            <a:r>
              <a:rPr lang="en-US" b="1" dirty="0"/>
              <a:t>TCP options field</a:t>
            </a:r>
            <a:r>
              <a:rPr lang="en-US" dirty="0"/>
              <a:t>. (Typically, the options field is empty, so that the length of the typical TCP header is 20 bytes.) </a:t>
            </a:r>
          </a:p>
          <a:p>
            <a:endParaRPr lang="en-US" dirty="0"/>
          </a:p>
          <a:p>
            <a:endParaRPr lang="en-US" dirty="0"/>
          </a:p>
        </p:txBody>
      </p:sp>
      <p:pic>
        <p:nvPicPr>
          <p:cNvPr id="7" name="Picture 2" descr="Image result for TCP Segment Stru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094509"/>
            <a:ext cx="5181600" cy="556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5464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 (</a:t>
            </a:r>
            <a:r>
              <a:rPr lang="en-US" dirty="0" err="1"/>
              <a:t>Cont</a:t>
            </a:r>
            <a:r>
              <a:rPr lang="en-US" dirty="0"/>
              <a:t>…)</a:t>
            </a:r>
          </a:p>
        </p:txBody>
      </p:sp>
      <p:sp>
        <p:nvSpPr>
          <p:cNvPr id="3" name="Content Placeholder 2"/>
          <p:cNvSpPr>
            <a:spLocks noGrp="1"/>
          </p:cNvSpPr>
          <p:nvPr>
            <p:ph sz="half" idx="1"/>
          </p:nvPr>
        </p:nvSpPr>
        <p:spPr>
          <a:xfrm>
            <a:off x="838200" y="1427018"/>
            <a:ext cx="5181600" cy="5167746"/>
          </a:xfrm>
        </p:spPr>
        <p:txBody>
          <a:bodyPr>
            <a:normAutofit fontScale="47500" lnSpcReduction="20000"/>
          </a:bodyPr>
          <a:lstStyle/>
          <a:p>
            <a:pPr marL="0" indent="0">
              <a:buNone/>
            </a:pPr>
            <a:r>
              <a:rPr lang="en-US" dirty="0"/>
              <a:t>• </a:t>
            </a:r>
            <a:r>
              <a:rPr lang="en-US" b="1" dirty="0"/>
              <a:t>The optional and variable-length options field </a:t>
            </a:r>
            <a:r>
              <a:rPr lang="en-US" dirty="0"/>
              <a:t>is used when a sender and receiver negotiate the </a:t>
            </a:r>
            <a:r>
              <a:rPr lang="en-US" b="1" dirty="0"/>
              <a:t>maximum segment size (MSS</a:t>
            </a:r>
            <a:r>
              <a:rPr lang="en-US" dirty="0"/>
              <a:t>) or as a window scaling factor for use in high-speed networks. </a:t>
            </a:r>
          </a:p>
          <a:p>
            <a:pPr marL="0" indent="0">
              <a:buNone/>
            </a:pPr>
            <a:r>
              <a:rPr lang="en-US" dirty="0"/>
              <a:t>• The </a:t>
            </a:r>
            <a:r>
              <a:rPr lang="en-US" b="1" dirty="0"/>
              <a:t>flag field </a:t>
            </a:r>
            <a:r>
              <a:rPr lang="en-US" dirty="0"/>
              <a:t>contains </a:t>
            </a:r>
            <a:r>
              <a:rPr lang="en-US" b="1" dirty="0"/>
              <a:t>6 bits</a:t>
            </a:r>
            <a:r>
              <a:rPr lang="en-US" dirty="0"/>
              <a:t>. </a:t>
            </a:r>
          </a:p>
          <a:p>
            <a:r>
              <a:rPr lang="en-US" dirty="0"/>
              <a:t>The </a:t>
            </a:r>
            <a:r>
              <a:rPr lang="en-US" b="1" dirty="0"/>
              <a:t>ACK bit </a:t>
            </a:r>
            <a:r>
              <a:rPr lang="en-US" dirty="0"/>
              <a:t>is used to indicate that the value carried in the acknowledgment field is valid; that is, the segment contains an acknowledgment for a segment that has been successfully received.</a:t>
            </a:r>
          </a:p>
          <a:p>
            <a:r>
              <a:rPr lang="en-US" dirty="0"/>
              <a:t> The </a:t>
            </a:r>
            <a:r>
              <a:rPr lang="en-US" b="1" dirty="0"/>
              <a:t>RST, SYN, and FIN bits </a:t>
            </a:r>
            <a:r>
              <a:rPr lang="en-US" dirty="0"/>
              <a:t>are used for connection setup and teardown. </a:t>
            </a:r>
          </a:p>
          <a:p>
            <a:r>
              <a:rPr lang="en-US" dirty="0"/>
              <a:t>Setting the </a:t>
            </a:r>
            <a:r>
              <a:rPr lang="en-US" b="1" dirty="0"/>
              <a:t>PSH bit </a:t>
            </a:r>
            <a:r>
              <a:rPr lang="en-US" dirty="0"/>
              <a:t>indicates that the receiver should pass the data to the upper layer immediately. </a:t>
            </a:r>
          </a:p>
          <a:p>
            <a:r>
              <a:rPr lang="en-US" dirty="0"/>
              <a:t>Finally, the </a:t>
            </a:r>
            <a:r>
              <a:rPr lang="en-US" b="1" dirty="0"/>
              <a:t>URG</a:t>
            </a:r>
            <a:r>
              <a:rPr lang="en-US" dirty="0"/>
              <a:t> bit is used to indicate that there is data in this segment that the sending-side upper-layer entity has marked as “urgent.” The location of the last byte of this urgent data is indicated by the </a:t>
            </a:r>
            <a:r>
              <a:rPr lang="en-US" b="1" dirty="0"/>
              <a:t>16-bit urgent data pointer field</a:t>
            </a:r>
            <a:r>
              <a:rPr lang="en-US" dirty="0"/>
              <a:t>. </a:t>
            </a:r>
          </a:p>
          <a:p>
            <a:r>
              <a:rPr lang="en-US" dirty="0"/>
              <a:t>TCP must inform the receiving-side upper-layer entity when urgent data exists and pass it a pointer to the end of the urgent data. </a:t>
            </a:r>
          </a:p>
        </p:txBody>
      </p:sp>
      <p:pic>
        <p:nvPicPr>
          <p:cNvPr id="5" name="Picture 2" descr="Image result for TCP Segment Stru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427018"/>
            <a:ext cx="5181600" cy="516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14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Sequence Numbers and Acknowledgment Numbers </a:t>
            </a:r>
          </a:p>
        </p:txBody>
      </p:sp>
      <p:sp>
        <p:nvSpPr>
          <p:cNvPr id="6" name="Content Placeholder 5"/>
          <p:cNvSpPr>
            <a:spLocks noGrp="1"/>
          </p:cNvSpPr>
          <p:nvPr>
            <p:ph idx="1"/>
          </p:nvPr>
        </p:nvSpPr>
        <p:spPr/>
        <p:txBody>
          <a:bodyPr>
            <a:normAutofit fontScale="70000" lnSpcReduction="20000"/>
          </a:bodyPr>
          <a:lstStyle/>
          <a:p>
            <a:r>
              <a:rPr lang="en-US" dirty="0"/>
              <a:t>TCP views data as an unstructured, but ordered, stream of bytes. </a:t>
            </a:r>
          </a:p>
          <a:p>
            <a:r>
              <a:rPr lang="en-US" dirty="0"/>
              <a:t>TCP’s use of </a:t>
            </a:r>
            <a:r>
              <a:rPr lang="en-US" b="1" dirty="0"/>
              <a:t>sequence numbers </a:t>
            </a:r>
            <a:r>
              <a:rPr lang="en-US" dirty="0"/>
              <a:t>reflects this view in that sequence numbers are over the stream of transmitted bytes </a:t>
            </a:r>
            <a:r>
              <a:rPr lang="en-US" dirty="0">
                <a:solidFill>
                  <a:srgbClr val="FF0000"/>
                </a:solidFill>
              </a:rPr>
              <a:t>and not over the series of transmitted segments.</a:t>
            </a:r>
            <a:r>
              <a:rPr lang="en-US" dirty="0"/>
              <a:t> </a:t>
            </a:r>
          </a:p>
          <a:p>
            <a:r>
              <a:rPr lang="en-US" dirty="0"/>
              <a:t>The </a:t>
            </a:r>
            <a:r>
              <a:rPr lang="en-US" b="1" dirty="0"/>
              <a:t>sequence number </a:t>
            </a:r>
            <a:r>
              <a:rPr lang="en-US" dirty="0"/>
              <a:t>for a segment is therefore the </a:t>
            </a:r>
            <a:r>
              <a:rPr lang="en-US" b="1" dirty="0">
                <a:solidFill>
                  <a:srgbClr val="FF0000"/>
                </a:solidFill>
              </a:rPr>
              <a:t>byte-stream number of the first byte in the segment</a:t>
            </a:r>
            <a:r>
              <a:rPr lang="en-US" dirty="0"/>
              <a:t>.</a:t>
            </a:r>
          </a:p>
          <a:p>
            <a:r>
              <a:rPr lang="en-US" dirty="0"/>
              <a:t>  Suppose that a process in Host A wants to send a stream of data to a process in Host B over a TCP connection. </a:t>
            </a:r>
          </a:p>
          <a:p>
            <a:pPr lvl="1"/>
            <a:r>
              <a:rPr lang="en-US" dirty="0"/>
              <a:t>The TCP in Host A will implicitly number each byte in the data stream. </a:t>
            </a:r>
          </a:p>
          <a:p>
            <a:pPr lvl="1"/>
            <a:r>
              <a:rPr lang="en-US" dirty="0"/>
              <a:t>Suppose that the data stream consists of a file consisting of 500,000 bytes, that the </a:t>
            </a:r>
            <a:r>
              <a:rPr lang="en-US" b="1" dirty="0"/>
              <a:t>MSS is 1,000 bytes, and that the first byte of the data stream is numbered 0. </a:t>
            </a:r>
          </a:p>
          <a:p>
            <a:pPr lvl="1"/>
            <a:r>
              <a:rPr lang="en-US" dirty="0"/>
              <a:t>TCP constructs 500 segments out of the data stream.</a:t>
            </a:r>
          </a:p>
          <a:p>
            <a:pPr lvl="1"/>
            <a:r>
              <a:rPr lang="en-US" dirty="0"/>
              <a:t> The first segment gets assigned sequence number 0, the second segment gets assigned sequence number 1,000, the third segment gets assigned sequence number 2,000, and so on. </a:t>
            </a:r>
          </a:p>
          <a:p>
            <a:pPr lvl="1"/>
            <a:r>
              <a:rPr lang="en-US" dirty="0"/>
              <a:t>Each sequence number is inserted in the sequence number field in the header of the appropriate TCP segment. </a:t>
            </a:r>
          </a:p>
        </p:txBody>
      </p:sp>
    </p:spTree>
    <p:extLst>
      <p:ext uri="{BB962C8B-B14F-4D97-AF65-F5344CB8AC3E}">
        <p14:creationId xmlns:p14="http://schemas.microsoft.com/office/powerpoint/2010/main" val="38249301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normAutofit fontScale="70000" lnSpcReduction="20000"/>
          </a:bodyPr>
          <a:lstStyle/>
          <a:p>
            <a:r>
              <a:rPr lang="en-US" dirty="0"/>
              <a:t>Now let’s consider acknowledgment numbers. These are a little trickier than sequence numbers.</a:t>
            </a:r>
          </a:p>
          <a:p>
            <a:r>
              <a:rPr lang="en-US" dirty="0"/>
              <a:t> As TCP is full-duplex, so that Host A may be receiving data from Host B while it sends data to Host B (as part of the same TCP connection). </a:t>
            </a:r>
          </a:p>
          <a:p>
            <a:r>
              <a:rPr lang="en-US" u="sng" dirty="0"/>
              <a:t>Each of the segments that arrive from Host B has a sequence number for the data flowing from B to A</a:t>
            </a:r>
            <a:r>
              <a:rPr lang="en-US" dirty="0"/>
              <a:t>. </a:t>
            </a:r>
          </a:p>
          <a:p>
            <a:r>
              <a:rPr lang="en-US" dirty="0"/>
              <a:t>The acknowledgment number that Host A puts in its segment is the sequence number of the next byte Host A is expecting from Host B.</a:t>
            </a:r>
          </a:p>
          <a:p>
            <a:r>
              <a:rPr lang="en-US" dirty="0"/>
              <a:t>Suppose that Host A has received all bytes numbered 0 through 535 from B and suppose that it is about to send a segment to Host B. </a:t>
            </a:r>
          </a:p>
          <a:p>
            <a:pPr lvl="1"/>
            <a:r>
              <a:rPr lang="en-US" dirty="0"/>
              <a:t>Host A is waiting for byte 536 and all the subsequent bytes in Host B’s data stream. </a:t>
            </a:r>
          </a:p>
          <a:p>
            <a:pPr lvl="1"/>
            <a:r>
              <a:rPr lang="en-US" dirty="0"/>
              <a:t>So Host A puts 536 in the acknowledgment number field of the segment it sends to B. </a:t>
            </a:r>
          </a:p>
        </p:txBody>
      </p:sp>
    </p:spTree>
    <p:extLst>
      <p:ext uri="{BB962C8B-B14F-4D97-AF65-F5344CB8AC3E}">
        <p14:creationId xmlns:p14="http://schemas.microsoft.com/office/powerpoint/2010/main" val="3780832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5"/>
          <p:cNvSpPr>
            <a:spLocks noGrp="1"/>
          </p:cNvSpPr>
          <p:nvPr>
            <p:ph type="ftr" sz="quarter" idx="11"/>
          </p:nvPr>
        </p:nvSpPr>
        <p:spPr>
          <a:noFill/>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66563" name="Slide Number Placeholder 6"/>
          <p:cNvSpPr>
            <a:spLocks noGrp="1"/>
          </p:cNvSpPr>
          <p:nvPr>
            <p:ph type="sldNum" sz="quarter" idx="12"/>
          </p:nvPr>
        </p:nvSpPr>
        <p:spPr>
          <a:noFill/>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DC23E474-B5D8-4732-B59F-CC683795C7CA}" type="slidenum">
              <a:rPr lang="en-US" altLang="en-US" sz="1200">
                <a:latin typeface="Tahoma" panose="020B0604030504040204" pitchFamily="34" charset="0"/>
              </a:rPr>
              <a:pPr>
                <a:lnSpc>
                  <a:spcPct val="100000"/>
                </a:lnSpc>
                <a:spcBef>
                  <a:spcPct val="0"/>
                </a:spcBef>
                <a:buClrTx/>
                <a:buSzTx/>
                <a:buFontTx/>
                <a:buNone/>
              </a:pPr>
              <a:t>117</a:t>
            </a:fld>
            <a:endParaRPr lang="en-US" altLang="en-US" sz="1200">
              <a:latin typeface="Tahoma" panose="020B0604030504040204" pitchFamily="34" charset="0"/>
            </a:endParaRPr>
          </a:p>
        </p:txBody>
      </p:sp>
      <p:pic>
        <p:nvPicPr>
          <p:cNvPr id="66564" name="Picture 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6" y="81597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Line 3"/>
          <p:cNvSpPr>
            <a:spLocks noChangeShapeType="1"/>
          </p:cNvSpPr>
          <p:nvPr/>
        </p:nvSpPr>
        <p:spPr bwMode="auto">
          <a:xfrm>
            <a:off x="4803775" y="4483101"/>
            <a:ext cx="2590800" cy="5064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66" name="Line 4"/>
          <p:cNvSpPr>
            <a:spLocks noChangeShapeType="1"/>
          </p:cNvSpPr>
          <p:nvPr/>
        </p:nvSpPr>
        <p:spPr bwMode="auto">
          <a:xfrm>
            <a:off x="4818064" y="2714625"/>
            <a:ext cx="2586037" cy="5715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47" name="Rectangle 5"/>
          <p:cNvSpPr>
            <a:spLocks noGrp="1" noChangeArrowheads="1"/>
          </p:cNvSpPr>
          <p:nvPr>
            <p:ph type="title"/>
          </p:nvPr>
        </p:nvSpPr>
        <p:spPr>
          <a:xfrm>
            <a:off x="1890713" y="150814"/>
            <a:ext cx="7772400" cy="885825"/>
          </a:xfrm>
        </p:spPr>
        <p:txBody>
          <a:bodyPr/>
          <a:lstStyle/>
          <a:p>
            <a:pPr>
              <a:defRPr/>
            </a:pPr>
            <a:r>
              <a:rPr lang="en-US">
                <a:ea typeface="ＭＳ Ｐゴシック" charset="0"/>
                <a:cs typeface="+mj-cs"/>
              </a:rPr>
              <a:t>TCP seq. numbers, </a:t>
            </a:r>
            <a:r>
              <a:rPr lang="en-US" sz="4000">
                <a:ea typeface="ＭＳ Ｐゴシック" charset="0"/>
              </a:rPr>
              <a:t>ACK</a:t>
            </a:r>
            <a:r>
              <a:rPr lang="en-US">
                <a:ea typeface="ＭＳ Ｐゴシック" charset="0"/>
                <a:cs typeface="+mj-cs"/>
              </a:rPr>
              <a:t>s</a:t>
            </a:r>
          </a:p>
        </p:txBody>
      </p:sp>
      <p:sp>
        <p:nvSpPr>
          <p:cNvPr id="66568" name="Text Box 7"/>
          <p:cNvSpPr txBox="1">
            <a:spLocks noChangeArrowheads="1"/>
          </p:cNvSpPr>
          <p:nvPr/>
        </p:nvSpPr>
        <p:spPr bwMode="auto">
          <a:xfrm>
            <a:off x="4008439" y="2320926"/>
            <a:ext cx="8096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600">
                <a:latin typeface="Tahoma" panose="020B0604030504040204" pitchFamily="34" charset="0"/>
              </a:rPr>
              <a:t>User</a:t>
            </a:r>
          </a:p>
          <a:p>
            <a:pPr algn="r">
              <a:lnSpc>
                <a:spcPct val="90000"/>
              </a:lnSpc>
              <a:spcBef>
                <a:spcPct val="0"/>
              </a:spcBef>
              <a:buClrTx/>
              <a:buSzTx/>
              <a:buFontTx/>
              <a:buNone/>
            </a:pPr>
            <a:r>
              <a:rPr lang="en-US" altLang="en-US" sz="1600">
                <a:latin typeface="Tahoma" panose="020B0604030504040204" pitchFamily="34" charset="0"/>
              </a:rPr>
              <a:t>types</a:t>
            </a:r>
          </a:p>
          <a:p>
            <a:pPr algn="r">
              <a:lnSpc>
                <a:spcPct val="9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000">
              <a:latin typeface="Tahoma" panose="020B0604030504040204" pitchFamily="34" charset="0"/>
            </a:endParaRPr>
          </a:p>
        </p:txBody>
      </p:sp>
      <p:sp>
        <p:nvSpPr>
          <p:cNvPr id="66569" name="Text Box 8"/>
          <p:cNvSpPr txBox="1">
            <a:spLocks noChangeArrowheads="1"/>
          </p:cNvSpPr>
          <p:nvPr/>
        </p:nvSpPr>
        <p:spPr bwMode="auto">
          <a:xfrm>
            <a:off x="3757613" y="3933826"/>
            <a:ext cx="10842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600">
                <a:latin typeface="Tahoma" panose="020B0604030504040204" pitchFamily="34" charset="0"/>
              </a:rPr>
              <a:t>host ACKs</a:t>
            </a:r>
          </a:p>
          <a:p>
            <a:pPr algn="r">
              <a:lnSpc>
                <a:spcPct val="90000"/>
              </a:lnSpc>
              <a:spcBef>
                <a:spcPct val="0"/>
              </a:spcBef>
              <a:buClrTx/>
              <a:buSzTx/>
              <a:buFontTx/>
              <a:buNone/>
            </a:pPr>
            <a:r>
              <a:rPr lang="en-US" altLang="en-US" sz="1600">
                <a:latin typeface="Tahoma" panose="020B0604030504040204" pitchFamily="34" charset="0"/>
              </a:rPr>
              <a:t>receipt </a:t>
            </a:r>
          </a:p>
          <a:p>
            <a:pPr algn="r">
              <a:lnSpc>
                <a:spcPct val="90000"/>
              </a:lnSpc>
              <a:spcBef>
                <a:spcPct val="0"/>
              </a:spcBef>
              <a:buClrTx/>
              <a:buSzTx/>
              <a:buFontTx/>
              <a:buNone/>
            </a:pPr>
            <a:r>
              <a:rPr lang="en-US" altLang="en-US" sz="1600">
                <a:latin typeface="Tahoma" panose="020B0604030504040204" pitchFamily="34" charset="0"/>
              </a:rPr>
              <a:t>of echoed</a:t>
            </a:r>
          </a:p>
          <a:p>
            <a:pPr algn="r">
              <a:lnSpc>
                <a:spcPct val="9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000">
              <a:latin typeface="Tahoma" panose="020B0604030504040204" pitchFamily="34" charset="0"/>
            </a:endParaRPr>
          </a:p>
        </p:txBody>
      </p:sp>
      <p:sp>
        <p:nvSpPr>
          <p:cNvPr id="66570" name="Text Box 9"/>
          <p:cNvSpPr txBox="1">
            <a:spLocks noChangeArrowheads="1"/>
          </p:cNvSpPr>
          <p:nvPr/>
        </p:nvSpPr>
        <p:spPr bwMode="auto">
          <a:xfrm>
            <a:off x="7418389" y="3055938"/>
            <a:ext cx="12666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Tahoma" panose="020B0604030504040204" pitchFamily="34" charset="0"/>
              </a:rPr>
              <a:t>host ACKs</a:t>
            </a:r>
          </a:p>
          <a:p>
            <a:pPr>
              <a:lnSpc>
                <a:spcPct val="100000"/>
              </a:lnSpc>
              <a:spcBef>
                <a:spcPct val="0"/>
              </a:spcBef>
              <a:buClrTx/>
              <a:buSzTx/>
              <a:buFontTx/>
              <a:buNone/>
            </a:pPr>
            <a:r>
              <a:rPr lang="en-US" altLang="en-US" sz="1600">
                <a:latin typeface="Tahoma" panose="020B0604030504040204" pitchFamily="34" charset="0"/>
              </a:rPr>
              <a:t>receipt of</a:t>
            </a:r>
          </a:p>
          <a:p>
            <a:pPr>
              <a:lnSpc>
                <a:spcPct val="100000"/>
              </a:lnSpc>
              <a:spcBef>
                <a:spcPct val="0"/>
              </a:spcBef>
              <a:buClrTx/>
              <a:buSzTx/>
              <a:buFontTx/>
              <a:buNone/>
            </a:pP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r>
              <a:rPr lang="en-US" altLang="ja-JP" sz="1600">
                <a:latin typeface="Tahoma" panose="020B0604030504040204" pitchFamily="34" charset="0"/>
              </a:rPr>
              <a:t>, echoes</a:t>
            </a:r>
          </a:p>
          <a:p>
            <a:pPr>
              <a:lnSpc>
                <a:spcPct val="100000"/>
              </a:lnSpc>
              <a:spcBef>
                <a:spcPct val="0"/>
              </a:spcBef>
              <a:buClrTx/>
              <a:buSzTx/>
              <a:buFontTx/>
              <a:buNone/>
            </a:pPr>
            <a:r>
              <a:rPr lang="en-US" altLang="en-US" sz="1600">
                <a:latin typeface="Tahoma" panose="020B0604030504040204" pitchFamily="34" charset="0"/>
              </a:rPr>
              <a:t>back </a:t>
            </a:r>
            <a:r>
              <a:rPr lang="ja-JP" altLang="en-US" sz="1600">
                <a:latin typeface="Tahoma" panose="020B0604030504040204" pitchFamily="34" charset="0"/>
              </a:rPr>
              <a:t>‘</a:t>
            </a:r>
            <a:r>
              <a:rPr lang="en-US" altLang="ja-JP" sz="1600">
                <a:latin typeface="Tahoma" panose="020B0604030504040204" pitchFamily="34" charset="0"/>
              </a:rPr>
              <a:t>C</a:t>
            </a:r>
            <a:r>
              <a:rPr lang="ja-JP" altLang="en-US" sz="1600">
                <a:latin typeface="Tahoma" panose="020B0604030504040204" pitchFamily="34" charset="0"/>
              </a:rPr>
              <a:t>’</a:t>
            </a:r>
            <a:endParaRPr lang="en-US" altLang="en-US" sz="1600">
              <a:latin typeface="Tahoma" panose="020B0604030504040204" pitchFamily="34" charset="0"/>
            </a:endParaRPr>
          </a:p>
        </p:txBody>
      </p:sp>
      <p:sp>
        <p:nvSpPr>
          <p:cNvPr id="66571" name="Line 10"/>
          <p:cNvSpPr>
            <a:spLocks noChangeShapeType="1"/>
          </p:cNvSpPr>
          <p:nvPr/>
        </p:nvSpPr>
        <p:spPr bwMode="auto">
          <a:xfrm flipH="1">
            <a:off x="4808539" y="3487738"/>
            <a:ext cx="2554287" cy="8001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72" name="Text Box 11"/>
          <p:cNvSpPr txBox="1">
            <a:spLocks noChangeArrowheads="1"/>
          </p:cNvSpPr>
          <p:nvPr/>
        </p:nvSpPr>
        <p:spPr bwMode="auto">
          <a:xfrm>
            <a:off x="5002213" y="5291138"/>
            <a:ext cx="2379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Tahoma" panose="020B0604030504040204" pitchFamily="34" charset="0"/>
              </a:rPr>
              <a:t>simple telnet scenario</a:t>
            </a:r>
            <a:endParaRPr lang="en-US" altLang="en-US" sz="1000">
              <a:solidFill>
                <a:srgbClr val="000099"/>
              </a:solidFill>
              <a:latin typeface="Tahoma" panose="020B0604030504040204" pitchFamily="34" charset="0"/>
            </a:endParaRPr>
          </a:p>
        </p:txBody>
      </p:sp>
      <p:sp>
        <p:nvSpPr>
          <p:cNvPr id="66573" name="Text Box 13"/>
          <p:cNvSpPr txBox="1">
            <a:spLocks noChangeArrowheads="1"/>
          </p:cNvSpPr>
          <p:nvPr/>
        </p:nvSpPr>
        <p:spPr bwMode="auto">
          <a:xfrm>
            <a:off x="6992938" y="1430338"/>
            <a:ext cx="773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Host B</a:t>
            </a:r>
          </a:p>
        </p:txBody>
      </p:sp>
      <p:sp>
        <p:nvSpPr>
          <p:cNvPr id="66574" name="Text Box 17"/>
          <p:cNvSpPr txBox="1">
            <a:spLocks noChangeArrowheads="1"/>
          </p:cNvSpPr>
          <p:nvPr/>
        </p:nvSpPr>
        <p:spPr bwMode="auto">
          <a:xfrm>
            <a:off x="4418039" y="1436688"/>
            <a:ext cx="7825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Host A</a:t>
            </a:r>
          </a:p>
        </p:txBody>
      </p:sp>
      <p:sp>
        <p:nvSpPr>
          <p:cNvPr id="66575" name="Rectangle 18"/>
          <p:cNvSpPr>
            <a:spLocks noChangeArrowheads="1"/>
          </p:cNvSpPr>
          <p:nvPr/>
        </p:nvSpPr>
        <p:spPr bwMode="auto">
          <a:xfrm>
            <a:off x="5630864" y="2806701"/>
            <a:ext cx="814387" cy="379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76" name="Text Box 19"/>
          <p:cNvSpPr txBox="1">
            <a:spLocks noChangeArrowheads="1"/>
          </p:cNvSpPr>
          <p:nvPr/>
        </p:nvSpPr>
        <p:spPr bwMode="auto">
          <a:xfrm>
            <a:off x="4860195" y="2859089"/>
            <a:ext cx="2547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Seq=42, ACK=79, data = </a:t>
            </a:r>
            <a:r>
              <a:rPr lang="ja-JP" altLang="en-US" sz="1400">
                <a:latin typeface="Tahoma" panose="020B0604030504040204" pitchFamily="34" charset="0"/>
              </a:rPr>
              <a:t>‘</a:t>
            </a:r>
            <a:r>
              <a:rPr lang="en-US" altLang="ja-JP" sz="1400">
                <a:latin typeface="Tahoma" panose="020B0604030504040204" pitchFamily="34" charset="0"/>
              </a:rPr>
              <a:t>C</a:t>
            </a:r>
            <a:r>
              <a:rPr lang="ja-JP" altLang="en-US" sz="1400">
                <a:latin typeface="Tahoma" panose="020B0604030504040204" pitchFamily="34" charset="0"/>
              </a:rPr>
              <a:t>’</a:t>
            </a:r>
            <a:endParaRPr lang="en-US" altLang="en-US" sz="1400">
              <a:latin typeface="Tahoma" panose="020B0604030504040204" pitchFamily="34" charset="0"/>
            </a:endParaRPr>
          </a:p>
        </p:txBody>
      </p:sp>
      <p:sp>
        <p:nvSpPr>
          <p:cNvPr id="66577" name="Rectangle 20"/>
          <p:cNvSpPr>
            <a:spLocks noChangeArrowheads="1"/>
          </p:cNvSpPr>
          <p:nvPr/>
        </p:nvSpPr>
        <p:spPr bwMode="auto">
          <a:xfrm>
            <a:off x="5665788" y="3765551"/>
            <a:ext cx="823912"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78" name="Text Box 21"/>
          <p:cNvSpPr txBox="1">
            <a:spLocks noChangeArrowheads="1"/>
          </p:cNvSpPr>
          <p:nvPr/>
        </p:nvSpPr>
        <p:spPr bwMode="auto">
          <a:xfrm>
            <a:off x="4870094" y="3754439"/>
            <a:ext cx="25296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Seq=79, ACK=43, data = </a:t>
            </a:r>
            <a:r>
              <a:rPr lang="ja-JP" altLang="en-US" sz="1400">
                <a:latin typeface="Arial" panose="020B0604020202020204" pitchFamily="34" charset="0"/>
              </a:rPr>
              <a:t>‘</a:t>
            </a:r>
            <a:r>
              <a:rPr lang="en-US" altLang="ja-JP" sz="1400">
                <a:latin typeface="Arial" panose="020B0604020202020204" pitchFamily="34" charset="0"/>
              </a:rPr>
              <a:t>C</a:t>
            </a:r>
            <a:r>
              <a:rPr lang="ja-JP" altLang="en-US" sz="1400">
                <a:latin typeface="Arial" panose="020B0604020202020204" pitchFamily="34" charset="0"/>
              </a:rPr>
              <a:t>’</a:t>
            </a:r>
            <a:endParaRPr lang="en-US" altLang="en-US" sz="1000">
              <a:latin typeface="Times New Roman" panose="02020603050405020304" pitchFamily="18" charset="0"/>
            </a:endParaRPr>
          </a:p>
        </p:txBody>
      </p:sp>
      <p:sp>
        <p:nvSpPr>
          <p:cNvPr id="66579" name="Rectangle 22"/>
          <p:cNvSpPr>
            <a:spLocks noChangeArrowheads="1"/>
          </p:cNvSpPr>
          <p:nvPr/>
        </p:nvSpPr>
        <p:spPr bwMode="auto">
          <a:xfrm>
            <a:off x="5732463" y="4613275"/>
            <a:ext cx="958850" cy="357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ahoma" panose="020B0604030504040204" pitchFamily="34" charset="0"/>
                <a:ea typeface="MS PGothic" panose="020B0600070205080204" pitchFamily="34" charset="-128"/>
              </a:defRPr>
            </a:lvl1pPr>
            <a:lvl2pPr marL="742950" indent="-285750" algn="ctr">
              <a:defRPr sz="1600">
                <a:solidFill>
                  <a:schemeClr val="tx1"/>
                </a:solidFill>
                <a:latin typeface="Tahoma" panose="020B0604030504040204" pitchFamily="34" charset="0"/>
                <a:ea typeface="MS PGothic" panose="020B0600070205080204" pitchFamily="34" charset="-128"/>
              </a:defRPr>
            </a:lvl2pPr>
            <a:lvl3pPr marL="1143000" indent="-228600" algn="ctr">
              <a:defRPr sz="1600">
                <a:solidFill>
                  <a:schemeClr val="tx1"/>
                </a:solidFill>
                <a:latin typeface="Tahoma" panose="020B0604030504040204" pitchFamily="34" charset="0"/>
                <a:ea typeface="MS PGothic" panose="020B0600070205080204" pitchFamily="34" charset="-128"/>
              </a:defRPr>
            </a:lvl3pPr>
            <a:lvl4pPr marL="1600200" indent="-228600" algn="ctr">
              <a:defRPr sz="1600">
                <a:solidFill>
                  <a:schemeClr val="tx1"/>
                </a:solidFill>
                <a:latin typeface="Tahoma" panose="020B0604030504040204" pitchFamily="34" charset="0"/>
                <a:ea typeface="MS PGothic" panose="020B0600070205080204" pitchFamily="34" charset="-128"/>
              </a:defRPr>
            </a:lvl4pPr>
            <a:lvl5pPr marL="2057400" indent="-228600" algn="ctr">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en-US" altLang="en-US"/>
          </a:p>
        </p:txBody>
      </p:sp>
      <p:sp>
        <p:nvSpPr>
          <p:cNvPr id="66580" name="Text Box 23"/>
          <p:cNvSpPr txBox="1">
            <a:spLocks noChangeArrowheads="1"/>
          </p:cNvSpPr>
          <p:nvPr/>
        </p:nvSpPr>
        <p:spPr bwMode="auto">
          <a:xfrm>
            <a:off x="5411789" y="4627563"/>
            <a:ext cx="1565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Seq=43, ACK=80</a:t>
            </a:r>
            <a:endParaRPr lang="en-US" altLang="en-US" sz="1000">
              <a:latin typeface="Times New Roman" panose="02020603050405020304" pitchFamily="18" charset="0"/>
            </a:endParaRPr>
          </a:p>
        </p:txBody>
      </p:sp>
      <p:sp>
        <p:nvSpPr>
          <p:cNvPr id="66581" name="Line 24"/>
          <p:cNvSpPr>
            <a:spLocks noChangeShapeType="1"/>
          </p:cNvSpPr>
          <p:nvPr/>
        </p:nvSpPr>
        <p:spPr bwMode="auto">
          <a:xfrm>
            <a:off x="4795838" y="2473326"/>
            <a:ext cx="0" cy="25876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2" name="Line 25"/>
          <p:cNvSpPr>
            <a:spLocks noChangeShapeType="1"/>
          </p:cNvSpPr>
          <p:nvPr/>
        </p:nvSpPr>
        <p:spPr bwMode="auto">
          <a:xfrm>
            <a:off x="7458075" y="2525714"/>
            <a:ext cx="0" cy="25876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6583" name="Group 27"/>
          <p:cNvGrpSpPr>
            <a:grpSpLocks/>
          </p:cNvGrpSpPr>
          <p:nvPr/>
        </p:nvGrpSpPr>
        <p:grpSpPr bwMode="auto">
          <a:xfrm>
            <a:off x="4287838" y="1652589"/>
            <a:ext cx="755650" cy="782637"/>
            <a:chOff x="-44" y="1473"/>
            <a:chExt cx="981" cy="1105"/>
          </a:xfrm>
        </p:grpSpPr>
        <p:pic>
          <p:nvPicPr>
            <p:cNvPr id="66587"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8" name="Freeform 29"/>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62 h 368"/>
                <a:gd name="T6" fmla="*/ 815 w 356"/>
                <a:gd name="T7" fmla="*/ 470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66584" name="Group 30"/>
          <p:cNvGrpSpPr>
            <a:grpSpLocks/>
          </p:cNvGrpSpPr>
          <p:nvPr/>
        </p:nvGrpSpPr>
        <p:grpSpPr bwMode="auto">
          <a:xfrm flipH="1">
            <a:off x="7150100" y="1692276"/>
            <a:ext cx="788988" cy="862013"/>
            <a:chOff x="-44" y="1473"/>
            <a:chExt cx="981" cy="1105"/>
          </a:xfrm>
        </p:grpSpPr>
        <p:pic>
          <p:nvPicPr>
            <p:cNvPr id="66585"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6" name="Freeform 3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62 h 368"/>
                <a:gd name="T6" fmla="*/ 815 w 356"/>
                <a:gd name="T7" fmla="*/ 470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1731784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7D6E-22C1-DD7D-ACD5-B9AC31B1900A}"/>
              </a:ext>
            </a:extLst>
          </p:cNvPr>
          <p:cNvSpPr>
            <a:spLocks noGrp="1"/>
          </p:cNvSpPr>
          <p:nvPr>
            <p:ph type="title" idx="4294967295"/>
          </p:nvPr>
        </p:nvSpPr>
        <p:spPr>
          <a:xfrm>
            <a:off x="178279" y="2838031"/>
            <a:ext cx="10515600" cy="1325563"/>
          </a:xfrm>
        </p:spPr>
        <p:txBody>
          <a:bodyPr/>
          <a:lstStyle/>
          <a:p>
            <a:pPr algn="ctr"/>
            <a:r>
              <a:rPr lang="en-US" dirty="0"/>
              <a:t>Application Layer Protocols</a:t>
            </a:r>
          </a:p>
        </p:txBody>
      </p:sp>
    </p:spTree>
    <p:extLst>
      <p:ext uri="{BB962C8B-B14F-4D97-AF65-F5344CB8AC3E}">
        <p14:creationId xmlns:p14="http://schemas.microsoft.com/office/powerpoint/2010/main" val="3435755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D6EC-6F1F-56BD-DF5D-F2CE00D69C5D}"/>
              </a:ext>
            </a:extLst>
          </p:cNvPr>
          <p:cNvSpPr>
            <a:spLocks noGrp="1"/>
          </p:cNvSpPr>
          <p:nvPr>
            <p:ph type="title"/>
          </p:nvPr>
        </p:nvSpPr>
        <p:spPr/>
        <p:txBody>
          <a:bodyPr/>
          <a:lstStyle/>
          <a:p>
            <a:r>
              <a:rPr lang="en-US" dirty="0"/>
              <a:t>HTTP &amp; HTTPS</a:t>
            </a:r>
          </a:p>
        </p:txBody>
      </p:sp>
      <p:sp>
        <p:nvSpPr>
          <p:cNvPr id="3" name="Content Placeholder 2">
            <a:extLst>
              <a:ext uri="{FF2B5EF4-FFF2-40B4-BE49-F238E27FC236}">
                <a16:creationId xmlns:a16="http://schemas.microsoft.com/office/drawing/2014/main" id="{FE2BD32B-AA95-8433-8D98-12ECC43818CF}"/>
              </a:ext>
            </a:extLst>
          </p:cNvPr>
          <p:cNvSpPr>
            <a:spLocks noGrp="1"/>
          </p:cNvSpPr>
          <p:nvPr>
            <p:ph idx="1"/>
          </p:nvPr>
        </p:nvSpPr>
        <p:spPr/>
        <p:txBody>
          <a:bodyPr>
            <a:normAutofit fontScale="85000" lnSpcReduction="20000"/>
          </a:bodyPr>
          <a:lstStyle/>
          <a:p>
            <a:r>
              <a:rPr lang="en-US" dirty="0"/>
              <a:t>The Hypertext Transfer Protocol (HTTP) is used on the Internet to allow clients to request web pages from web servers and to allow client interaction with those web servers. </a:t>
            </a:r>
          </a:p>
          <a:p>
            <a:r>
              <a:rPr lang="en-US" dirty="0"/>
              <a:t>HTTP is a </a:t>
            </a:r>
            <a:r>
              <a:rPr lang="en-US" dirty="0">
                <a:solidFill>
                  <a:schemeClr val="accent4"/>
                </a:solidFill>
              </a:rPr>
              <a:t>stateless protocol</a:t>
            </a:r>
            <a:r>
              <a:rPr lang="en-US" dirty="0"/>
              <a:t>, meaning that the web servers are unaware of what a client has or has not requested and cannot track users who have requested specific content. </a:t>
            </a:r>
          </a:p>
          <a:p>
            <a:r>
              <a:rPr lang="en-US" dirty="0"/>
              <a:t>This system does not allow for good interaction with the web server, but it does allow for retrieving the HTML pages stored on web sites.</a:t>
            </a:r>
          </a:p>
          <a:p>
            <a:r>
              <a:rPr lang="en-US" dirty="0"/>
              <a:t> To aid in tracking client requests, we use </a:t>
            </a:r>
            <a:r>
              <a:rPr lang="en-US" dirty="0">
                <a:solidFill>
                  <a:schemeClr val="accent4"/>
                </a:solidFill>
              </a:rPr>
              <a:t>cookies</a:t>
            </a:r>
            <a:r>
              <a:rPr lang="en-US" dirty="0"/>
              <a:t>—small files stored on the client computer that allow the web server to store data on the client that the client will send back with each request to the server</a:t>
            </a:r>
          </a:p>
        </p:txBody>
      </p:sp>
    </p:spTree>
    <p:extLst>
      <p:ext uri="{BB962C8B-B14F-4D97-AF65-F5344CB8AC3E}">
        <p14:creationId xmlns:p14="http://schemas.microsoft.com/office/powerpoint/2010/main" val="405878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5053-396B-0D31-E447-E47BE4260B8A}"/>
              </a:ext>
            </a:extLst>
          </p:cNvPr>
          <p:cNvSpPr>
            <a:spLocks noGrp="1"/>
          </p:cNvSpPr>
          <p:nvPr>
            <p:ph type="title"/>
          </p:nvPr>
        </p:nvSpPr>
        <p:spPr/>
        <p:txBody>
          <a:bodyPr/>
          <a:lstStyle/>
          <a:p>
            <a:r>
              <a:rPr lang="en-US" dirty="0"/>
              <a:t>Load Balancing Technique </a:t>
            </a:r>
            <a:r>
              <a:rPr lang="en-US" sz="3200" dirty="0"/>
              <a:t>(</a:t>
            </a:r>
            <a:r>
              <a:rPr lang="fr-FR" sz="3200" dirty="0"/>
              <a:t>Active/Passive vs. Active/Active)</a:t>
            </a:r>
            <a:endParaRPr lang="en-US" sz="3200" dirty="0"/>
          </a:p>
        </p:txBody>
      </p:sp>
      <p:sp>
        <p:nvSpPr>
          <p:cNvPr id="3" name="Content Placeholder 2">
            <a:extLst>
              <a:ext uri="{FF2B5EF4-FFF2-40B4-BE49-F238E27FC236}">
                <a16:creationId xmlns:a16="http://schemas.microsoft.com/office/drawing/2014/main" id="{60356AE0-A9C2-DAD3-FE46-87157AB77A1D}"/>
              </a:ext>
            </a:extLst>
          </p:cNvPr>
          <p:cNvSpPr>
            <a:spLocks noGrp="1"/>
          </p:cNvSpPr>
          <p:nvPr>
            <p:ph idx="1"/>
          </p:nvPr>
        </p:nvSpPr>
        <p:spPr/>
        <p:txBody>
          <a:bodyPr>
            <a:normAutofit fontScale="62500" lnSpcReduction="20000"/>
          </a:bodyPr>
          <a:lstStyle/>
          <a:p>
            <a:r>
              <a:rPr lang="en-US" dirty="0"/>
              <a:t>There are two common configurations for load balancing.</a:t>
            </a:r>
          </a:p>
          <a:p>
            <a:r>
              <a:rPr lang="en-US" dirty="0"/>
              <a:t> With an </a:t>
            </a:r>
            <a:r>
              <a:rPr lang="en-US" b="1" dirty="0"/>
              <a:t>active/passive</a:t>
            </a:r>
            <a:r>
              <a:rPr lang="en-US" dirty="0"/>
              <a:t> configuration, one system, called a node, handles all the work (the active node), while the other node (the passive node) is on standby, ready to take over if the active node fails.</a:t>
            </a:r>
          </a:p>
          <a:p>
            <a:r>
              <a:rPr lang="en-US" dirty="0"/>
              <a:t> If the active node fails, the passive node becomes the active node and handles all the workload. </a:t>
            </a:r>
          </a:p>
          <a:p>
            <a:r>
              <a:rPr lang="en-US" dirty="0"/>
              <a:t>With an </a:t>
            </a:r>
            <a:r>
              <a:rPr lang="en-US" b="1" dirty="0"/>
              <a:t>active/active</a:t>
            </a:r>
            <a:r>
              <a:rPr lang="en-US" dirty="0"/>
              <a:t> configuration, both nodes are online and able to handle requests, essentially splitting the workload. </a:t>
            </a:r>
          </a:p>
          <a:p>
            <a:r>
              <a:rPr lang="en-US" dirty="0"/>
              <a:t>If one node fails, the other node handles all the workload until the failed node is recovered. </a:t>
            </a:r>
          </a:p>
          <a:p>
            <a:r>
              <a:rPr lang="en-US" b="1" dirty="0">
                <a:solidFill>
                  <a:schemeClr val="accent4"/>
                </a:solidFill>
              </a:rPr>
              <a:t>With both configurations, more than two nodes can be included for extra redundancy. </a:t>
            </a:r>
          </a:p>
          <a:p>
            <a:r>
              <a:rPr lang="en-US" dirty="0"/>
              <a:t>With both of these setups, the load balancer has an IP address assigned to it (known as the virtual IP), and you configure all clients to send requests to the virtual IP assigned to the load balancer.</a:t>
            </a:r>
          </a:p>
          <a:p>
            <a:r>
              <a:rPr lang="en-US" dirty="0">
                <a:solidFill>
                  <a:schemeClr val="accent4"/>
                </a:solidFill>
              </a:rPr>
              <a:t> When the load balancer receives a request sent to the virtual IP, it then forwards the request to an active node in the load balancer.</a:t>
            </a:r>
          </a:p>
        </p:txBody>
      </p:sp>
    </p:spTree>
    <p:extLst>
      <p:ext uri="{BB962C8B-B14F-4D97-AF65-F5344CB8AC3E}">
        <p14:creationId xmlns:p14="http://schemas.microsoft.com/office/powerpoint/2010/main" val="42130161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4B34-2124-2E03-F91E-A64EC4A391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C3D146-3DDA-7FDA-9C91-696E5569B73F}"/>
              </a:ext>
            </a:extLst>
          </p:cNvPr>
          <p:cNvSpPr>
            <a:spLocks noGrp="1"/>
          </p:cNvSpPr>
          <p:nvPr>
            <p:ph idx="1"/>
          </p:nvPr>
        </p:nvSpPr>
        <p:spPr/>
        <p:txBody>
          <a:bodyPr>
            <a:normAutofit fontScale="77500" lnSpcReduction="20000"/>
          </a:bodyPr>
          <a:lstStyle/>
          <a:p>
            <a:r>
              <a:rPr lang="en-US" b="1" dirty="0">
                <a:solidFill>
                  <a:schemeClr val="accent4"/>
                </a:solidFill>
              </a:rPr>
              <a:t>The Hypertext Transfer Protocol, Secure (HTTPS) </a:t>
            </a:r>
            <a:r>
              <a:rPr lang="en-US" dirty="0"/>
              <a:t>allows you to connect to a web site and to receive and send content in an encrypted format using </a:t>
            </a:r>
            <a:r>
              <a:rPr lang="en-US" u="sng" dirty="0">
                <a:solidFill>
                  <a:schemeClr val="accent4"/>
                </a:solidFill>
              </a:rPr>
              <a:t>Secure Sockets Layer</a:t>
            </a:r>
            <a:r>
              <a:rPr lang="en-US" dirty="0"/>
              <a:t> (SSL), or its successor </a:t>
            </a:r>
            <a:r>
              <a:rPr lang="en-US" u="sng" dirty="0">
                <a:solidFill>
                  <a:schemeClr val="accent4"/>
                </a:solidFill>
              </a:rPr>
              <a:t>Transport Layer Security</a:t>
            </a:r>
            <a:r>
              <a:rPr lang="en-US" dirty="0"/>
              <a:t> (TLS).</a:t>
            </a:r>
          </a:p>
          <a:p>
            <a:r>
              <a:rPr lang="en-US" dirty="0"/>
              <a:t> HTTPS is most commonly used on e-commerce sites to allow you to send personal information, especially credit card numbers and other confidential data, without worrying that an Internet hacker is viewing this information.</a:t>
            </a:r>
          </a:p>
          <a:p>
            <a:r>
              <a:rPr lang="en-US" dirty="0"/>
              <a:t> You can determine when HTTPS is being used because the address of the web site starts with </a:t>
            </a:r>
            <a:r>
              <a:rPr lang="en-US" dirty="0">
                <a:solidFill>
                  <a:srgbClr val="FF0000"/>
                </a:solidFill>
              </a:rPr>
              <a:t>https:// </a:t>
            </a:r>
            <a:r>
              <a:rPr lang="en-US" dirty="0"/>
              <a:t>and not http://, which marks the regular HTTP protocol.</a:t>
            </a:r>
          </a:p>
          <a:p>
            <a:r>
              <a:rPr lang="en-US" dirty="0"/>
              <a:t> Another sign that HTTPS is in use is that a lock appears in the address bar of the browser—the lock is either closed or locked</a:t>
            </a:r>
          </a:p>
        </p:txBody>
      </p:sp>
    </p:spTree>
    <p:extLst>
      <p:ext uri="{BB962C8B-B14F-4D97-AF65-F5344CB8AC3E}">
        <p14:creationId xmlns:p14="http://schemas.microsoft.com/office/powerpoint/2010/main" val="3759779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E0A-DA36-CCB2-73CB-D98D0F4A8CEE}"/>
              </a:ext>
            </a:extLst>
          </p:cNvPr>
          <p:cNvSpPr>
            <a:spLocks noGrp="1"/>
          </p:cNvSpPr>
          <p:nvPr>
            <p:ph type="title"/>
          </p:nvPr>
        </p:nvSpPr>
        <p:spPr/>
        <p:txBody>
          <a:bodyPr/>
          <a:lstStyle/>
          <a:p>
            <a:r>
              <a:rPr lang="en-US" dirty="0"/>
              <a:t>DNS</a:t>
            </a:r>
          </a:p>
        </p:txBody>
      </p:sp>
      <p:sp>
        <p:nvSpPr>
          <p:cNvPr id="3" name="Content Placeholder 2">
            <a:extLst>
              <a:ext uri="{FF2B5EF4-FFF2-40B4-BE49-F238E27FC236}">
                <a16:creationId xmlns:a16="http://schemas.microsoft.com/office/drawing/2014/main" id="{A0A08FB2-FD96-127F-A25F-B0E59BEFD621}"/>
              </a:ext>
            </a:extLst>
          </p:cNvPr>
          <p:cNvSpPr>
            <a:spLocks noGrp="1"/>
          </p:cNvSpPr>
          <p:nvPr>
            <p:ph idx="1"/>
          </p:nvPr>
        </p:nvSpPr>
        <p:spPr/>
        <p:txBody>
          <a:bodyPr>
            <a:normAutofit fontScale="92500" lnSpcReduction="10000"/>
          </a:bodyPr>
          <a:lstStyle/>
          <a:p>
            <a:r>
              <a:rPr lang="en-US" dirty="0"/>
              <a:t>The Domain Name System (DNS) service is used to convert fully qualified domain names (FQDNs) to IP addresses.</a:t>
            </a:r>
          </a:p>
          <a:p>
            <a:r>
              <a:rPr lang="en-US" dirty="0"/>
              <a:t> When accessing Internet sites or servers on the Internet, you use names such as www.gleneclarke.com to connect to the system.</a:t>
            </a:r>
          </a:p>
          <a:p>
            <a:r>
              <a:rPr lang="en-US" dirty="0"/>
              <a:t> Before a connection is attempted, your system queries a DNS server over UDP port 53 and asks the DNS server for the IP address of that system.</a:t>
            </a:r>
          </a:p>
          <a:p>
            <a:r>
              <a:rPr lang="en-US" dirty="0"/>
              <a:t> Once your system has the IP address of the target system, it makes a connection to that system by using the IP address.</a:t>
            </a:r>
          </a:p>
        </p:txBody>
      </p:sp>
    </p:spTree>
    <p:extLst>
      <p:ext uri="{BB962C8B-B14F-4D97-AF65-F5344CB8AC3E}">
        <p14:creationId xmlns:p14="http://schemas.microsoft.com/office/powerpoint/2010/main" val="9785378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DF78-1B10-DF4C-AC20-0F5B75640744}"/>
              </a:ext>
            </a:extLst>
          </p:cNvPr>
          <p:cNvSpPr>
            <a:spLocks noGrp="1"/>
          </p:cNvSpPr>
          <p:nvPr>
            <p:ph type="title"/>
          </p:nvPr>
        </p:nvSpPr>
        <p:spPr/>
        <p:txBody>
          <a:bodyPr/>
          <a:lstStyle/>
          <a:p>
            <a:r>
              <a:rPr lang="en-US" dirty="0"/>
              <a:t>SMTP, POP3 &amp; IMAP4</a:t>
            </a:r>
          </a:p>
        </p:txBody>
      </p:sp>
      <p:sp>
        <p:nvSpPr>
          <p:cNvPr id="3" name="Content Placeholder 2">
            <a:extLst>
              <a:ext uri="{FF2B5EF4-FFF2-40B4-BE49-F238E27FC236}">
                <a16:creationId xmlns:a16="http://schemas.microsoft.com/office/drawing/2014/main" id="{2D4705F4-8B21-F94B-47EB-971E575D345E}"/>
              </a:ext>
            </a:extLst>
          </p:cNvPr>
          <p:cNvSpPr>
            <a:spLocks noGrp="1"/>
          </p:cNvSpPr>
          <p:nvPr>
            <p:ph idx="1"/>
          </p:nvPr>
        </p:nvSpPr>
        <p:spPr/>
        <p:txBody>
          <a:bodyPr>
            <a:normAutofit fontScale="85000" lnSpcReduction="20000"/>
          </a:bodyPr>
          <a:lstStyle/>
          <a:p>
            <a:r>
              <a:rPr lang="en-US" dirty="0"/>
              <a:t>The Simple Mail Transfer Protocol (SMTP) is used to send or route mail over a TCP/IP network such as the Internet.</a:t>
            </a:r>
          </a:p>
          <a:p>
            <a:pPr lvl="1"/>
            <a:r>
              <a:rPr lang="en-US" dirty="0"/>
              <a:t> Most e-mail server products support SMTP (TCP port 25) in order to send e-mail out of the corporation and onto the Internet.</a:t>
            </a:r>
          </a:p>
          <a:p>
            <a:r>
              <a:rPr lang="en-US" dirty="0"/>
              <a:t>The Post Office Protocol version 3 (POP3) is the Internet protocol used to retrieve e-mail from a mail server down to the POP3 client over TCP port 110. </a:t>
            </a:r>
          </a:p>
          <a:p>
            <a:pPr lvl="1"/>
            <a:r>
              <a:rPr lang="en-US" dirty="0"/>
              <a:t>The e-mail is “popped” or downloaded to the client after the client has been authenticated to its mailbox.</a:t>
            </a:r>
          </a:p>
          <a:p>
            <a:pPr lvl="1"/>
            <a:r>
              <a:rPr lang="en-US" dirty="0"/>
              <a:t> POP3 has limited capabilities as far as folder support is concerned. </a:t>
            </a:r>
          </a:p>
          <a:p>
            <a:pPr lvl="1"/>
            <a:r>
              <a:rPr lang="en-US" dirty="0"/>
              <a:t>A POP3 client supports only an inbox, an outbox, sent items, and deleted items. If additional folder support is required, you would need to use an IMAP4 client.</a:t>
            </a:r>
          </a:p>
        </p:txBody>
      </p:sp>
    </p:spTree>
    <p:extLst>
      <p:ext uri="{BB962C8B-B14F-4D97-AF65-F5344CB8AC3E}">
        <p14:creationId xmlns:p14="http://schemas.microsoft.com/office/powerpoint/2010/main" val="1038720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16EA-AD7C-2C14-3DF4-9548D3B7F1ED}"/>
              </a:ext>
            </a:extLst>
          </p:cNvPr>
          <p:cNvSpPr>
            <a:spLocks noGrp="1"/>
          </p:cNvSpPr>
          <p:nvPr>
            <p:ph type="title"/>
          </p:nvPr>
        </p:nvSpPr>
        <p:spPr/>
        <p:txBody>
          <a:bodyPr/>
          <a:lstStyle/>
          <a:p>
            <a:r>
              <a:rPr lang="en-US" dirty="0"/>
              <a:t>SMTP, POP3 &amp; IMAP4(Cont..)</a:t>
            </a:r>
          </a:p>
        </p:txBody>
      </p:sp>
      <p:sp>
        <p:nvSpPr>
          <p:cNvPr id="3" name="Content Placeholder 2">
            <a:extLst>
              <a:ext uri="{FF2B5EF4-FFF2-40B4-BE49-F238E27FC236}">
                <a16:creationId xmlns:a16="http://schemas.microsoft.com/office/drawing/2014/main" id="{92D44CCE-A10B-229A-F28D-294A23FB27E5}"/>
              </a:ext>
            </a:extLst>
          </p:cNvPr>
          <p:cNvSpPr>
            <a:spLocks noGrp="1"/>
          </p:cNvSpPr>
          <p:nvPr>
            <p:ph idx="1"/>
          </p:nvPr>
        </p:nvSpPr>
        <p:spPr/>
        <p:txBody>
          <a:bodyPr>
            <a:normAutofit lnSpcReduction="10000"/>
          </a:bodyPr>
          <a:lstStyle/>
          <a:p>
            <a:r>
              <a:rPr lang="en-US" dirty="0"/>
              <a:t>The Internet Message Access Protocol version 4 (IMAP4) is another protocol similar to POP3 that allows clients to retrieve messages from a mail server using TCP port 143.</a:t>
            </a:r>
          </a:p>
          <a:p>
            <a:pPr lvl="1"/>
            <a:r>
              <a:rPr lang="en-US" dirty="0"/>
              <a:t> IMAP4 allows additional folders other than the four basic ones provided with POP3.</a:t>
            </a:r>
          </a:p>
          <a:p>
            <a:pPr lvl="1"/>
            <a:r>
              <a:rPr lang="en-US" dirty="0"/>
              <a:t> For example, you can use an IMAP4 client to connect to public folders stored on a Microsoft Exchange Server.</a:t>
            </a:r>
          </a:p>
          <a:p>
            <a:r>
              <a:rPr lang="en-US" b="1" dirty="0">
                <a:solidFill>
                  <a:srgbClr val="FF0000"/>
                </a:solidFill>
              </a:rPr>
              <a:t>POP3 and IMAP4 are the Internet protocols for reading e-mail, whereas SMTP is the Internet protocol for sending e-mail.</a:t>
            </a:r>
          </a:p>
        </p:txBody>
      </p:sp>
    </p:spTree>
    <p:extLst>
      <p:ext uri="{BB962C8B-B14F-4D97-AF65-F5344CB8AC3E}">
        <p14:creationId xmlns:p14="http://schemas.microsoft.com/office/powerpoint/2010/main" val="3442240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B5C0-717C-9ED6-CDDD-F5FA65575C4C}"/>
              </a:ext>
            </a:extLst>
          </p:cNvPr>
          <p:cNvSpPr>
            <a:spLocks noGrp="1"/>
          </p:cNvSpPr>
          <p:nvPr>
            <p:ph type="title"/>
          </p:nvPr>
        </p:nvSpPr>
        <p:spPr/>
        <p:txBody>
          <a:bodyPr/>
          <a:lstStyle/>
          <a:p>
            <a:r>
              <a:rPr lang="en-US" dirty="0"/>
              <a:t>SNMP</a:t>
            </a:r>
          </a:p>
        </p:txBody>
      </p:sp>
      <p:sp>
        <p:nvSpPr>
          <p:cNvPr id="3" name="Content Placeholder 2">
            <a:extLst>
              <a:ext uri="{FF2B5EF4-FFF2-40B4-BE49-F238E27FC236}">
                <a16:creationId xmlns:a16="http://schemas.microsoft.com/office/drawing/2014/main" id="{19AFBF99-57B1-C1C3-E92D-6698FE6E1958}"/>
              </a:ext>
            </a:extLst>
          </p:cNvPr>
          <p:cNvSpPr>
            <a:spLocks noGrp="1"/>
          </p:cNvSpPr>
          <p:nvPr>
            <p:ph idx="1"/>
          </p:nvPr>
        </p:nvSpPr>
        <p:spPr/>
        <p:txBody>
          <a:bodyPr>
            <a:normAutofit fontScale="62500" lnSpcReduction="20000"/>
          </a:bodyPr>
          <a:lstStyle/>
          <a:p>
            <a:r>
              <a:rPr lang="en-US" dirty="0"/>
              <a:t>The </a:t>
            </a:r>
            <a:r>
              <a:rPr lang="en-US" b="1" dirty="0">
                <a:solidFill>
                  <a:schemeClr val="accent6">
                    <a:lumMod val="75000"/>
                  </a:schemeClr>
                </a:solidFill>
              </a:rPr>
              <a:t>Simple Network Management Protocol (SNMP) </a:t>
            </a:r>
            <a:r>
              <a:rPr lang="en-US" dirty="0"/>
              <a:t>is an Internet standard that provides a simple method for remotely managing virtually any network device that supports SNMP over UDP port 161.</a:t>
            </a:r>
          </a:p>
          <a:p>
            <a:r>
              <a:rPr lang="en-US" dirty="0"/>
              <a:t> A network device can be a network card in a server; a program or service running on a server; or a network device such as a hub, switch, or router.</a:t>
            </a:r>
          </a:p>
          <a:p>
            <a:r>
              <a:rPr lang="en-US" dirty="0"/>
              <a:t> The SNMP standard defines a two-tiered approach to network device management: </a:t>
            </a:r>
            <a:r>
              <a:rPr lang="en-US" dirty="0">
                <a:solidFill>
                  <a:schemeClr val="accent4"/>
                </a:solidFill>
              </a:rPr>
              <a:t>a central management system and the management information base (MIB) located on the managed device.</a:t>
            </a:r>
            <a:r>
              <a:rPr lang="en-US" dirty="0"/>
              <a:t> </a:t>
            </a:r>
          </a:p>
          <a:p>
            <a:r>
              <a:rPr lang="en-US" dirty="0"/>
              <a:t>The management system can monitor one or many MIBs, allowing for centralized management of a network.</a:t>
            </a:r>
          </a:p>
          <a:p>
            <a:r>
              <a:rPr lang="en-US" dirty="0"/>
              <a:t> From a management system, you can see valuable performance and network device operation statistics, enabling you to diagnose network health without leaving your office.</a:t>
            </a:r>
          </a:p>
          <a:p>
            <a:r>
              <a:rPr lang="en-US" dirty="0"/>
              <a:t> The goal of a management system is to provide centralized network management.</a:t>
            </a:r>
          </a:p>
          <a:p>
            <a:r>
              <a:rPr lang="en-US" dirty="0"/>
              <a:t> Any computer running SNMP management software is referred to as a management system.</a:t>
            </a:r>
          </a:p>
        </p:txBody>
      </p:sp>
    </p:spTree>
    <p:extLst>
      <p:ext uri="{BB962C8B-B14F-4D97-AF65-F5344CB8AC3E}">
        <p14:creationId xmlns:p14="http://schemas.microsoft.com/office/powerpoint/2010/main" val="33986178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8A05-19DE-8910-9122-8FAAD8DE7B3B}"/>
              </a:ext>
            </a:extLst>
          </p:cNvPr>
          <p:cNvSpPr>
            <a:spLocks noGrp="1"/>
          </p:cNvSpPr>
          <p:nvPr>
            <p:ph type="title"/>
          </p:nvPr>
        </p:nvSpPr>
        <p:spPr/>
        <p:txBody>
          <a:bodyPr/>
          <a:lstStyle/>
          <a:p>
            <a:r>
              <a:rPr lang="en-US" dirty="0"/>
              <a:t>SNMP(</a:t>
            </a:r>
            <a:r>
              <a:rPr lang="en-US" dirty="0" err="1"/>
              <a:t>Cont</a:t>
            </a:r>
            <a:r>
              <a:rPr lang="en-US" dirty="0"/>
              <a:t>…)</a:t>
            </a:r>
          </a:p>
        </p:txBody>
      </p:sp>
      <p:sp>
        <p:nvSpPr>
          <p:cNvPr id="3" name="Content Placeholder 2">
            <a:extLst>
              <a:ext uri="{FF2B5EF4-FFF2-40B4-BE49-F238E27FC236}">
                <a16:creationId xmlns:a16="http://schemas.microsoft.com/office/drawing/2014/main" id="{89F963A0-8529-3B2D-62E9-16177648EDC0}"/>
              </a:ext>
            </a:extLst>
          </p:cNvPr>
          <p:cNvSpPr>
            <a:spLocks noGrp="1"/>
          </p:cNvSpPr>
          <p:nvPr>
            <p:ph idx="1"/>
          </p:nvPr>
        </p:nvSpPr>
        <p:spPr/>
        <p:txBody>
          <a:bodyPr>
            <a:normAutofit/>
          </a:bodyPr>
          <a:lstStyle/>
          <a:p>
            <a:r>
              <a:rPr lang="en-US" dirty="0"/>
              <a:t> For a management system to be able to perform centralized network management, it must be able to collect and analyze many types of data, including the following:</a:t>
            </a:r>
          </a:p>
          <a:p>
            <a:pPr lvl="1">
              <a:buFont typeface="Wingdings" panose="05000000000000000000" pitchFamily="2" charset="2"/>
              <a:buChar char="Ø"/>
            </a:pPr>
            <a:r>
              <a:rPr lang="en-US" dirty="0"/>
              <a:t>Network protocol identification and statistics</a:t>
            </a:r>
          </a:p>
          <a:p>
            <a:pPr lvl="1">
              <a:buFont typeface="Wingdings" panose="05000000000000000000" pitchFamily="2" charset="2"/>
              <a:buChar char="Ø"/>
            </a:pPr>
            <a:r>
              <a:rPr lang="en-US" dirty="0"/>
              <a:t>  Dynamic identification of computers attached to the network (referred to as discovery) </a:t>
            </a:r>
          </a:p>
          <a:p>
            <a:pPr lvl="1">
              <a:buFont typeface="Wingdings" panose="05000000000000000000" pitchFamily="2" charset="2"/>
              <a:buChar char="Ø"/>
            </a:pPr>
            <a:r>
              <a:rPr lang="en-US" dirty="0"/>
              <a:t> Hardware and software configuration data</a:t>
            </a:r>
          </a:p>
          <a:p>
            <a:pPr lvl="1">
              <a:buFont typeface="Wingdings" panose="05000000000000000000" pitchFamily="2" charset="2"/>
              <a:buChar char="Ø"/>
            </a:pPr>
            <a:r>
              <a:rPr lang="en-US" dirty="0"/>
              <a:t>  Computer performance and usage statistics</a:t>
            </a:r>
          </a:p>
          <a:p>
            <a:pPr lvl="1">
              <a:buFont typeface="Wingdings" panose="05000000000000000000" pitchFamily="2" charset="2"/>
              <a:buChar char="Ø"/>
            </a:pPr>
            <a:r>
              <a:rPr lang="en-US" dirty="0"/>
              <a:t>  Computer event and error messages</a:t>
            </a:r>
          </a:p>
          <a:p>
            <a:pPr lvl="1">
              <a:buFont typeface="Wingdings" panose="05000000000000000000" pitchFamily="2" charset="2"/>
              <a:buChar char="Ø"/>
            </a:pPr>
            <a:r>
              <a:rPr lang="en-US" dirty="0"/>
              <a:t>  Program and application usage statistics</a:t>
            </a:r>
          </a:p>
          <a:p>
            <a:endParaRPr lang="en-US" dirty="0"/>
          </a:p>
        </p:txBody>
      </p:sp>
    </p:spTree>
    <p:extLst>
      <p:ext uri="{BB962C8B-B14F-4D97-AF65-F5344CB8AC3E}">
        <p14:creationId xmlns:p14="http://schemas.microsoft.com/office/powerpoint/2010/main" val="363494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E084-46A9-2CCE-8B3C-8130C3B2940B}"/>
              </a:ext>
            </a:extLst>
          </p:cNvPr>
          <p:cNvSpPr>
            <a:spLocks noGrp="1"/>
          </p:cNvSpPr>
          <p:nvPr>
            <p:ph type="title"/>
          </p:nvPr>
        </p:nvSpPr>
        <p:spPr/>
        <p:txBody>
          <a:bodyPr/>
          <a:lstStyle/>
          <a:p>
            <a:r>
              <a:rPr lang="en-US" dirty="0"/>
              <a:t>FTP</a:t>
            </a:r>
          </a:p>
        </p:txBody>
      </p:sp>
      <p:sp>
        <p:nvSpPr>
          <p:cNvPr id="3" name="Content Placeholder 2">
            <a:extLst>
              <a:ext uri="{FF2B5EF4-FFF2-40B4-BE49-F238E27FC236}">
                <a16:creationId xmlns:a16="http://schemas.microsoft.com/office/drawing/2014/main" id="{0D0A2324-D726-2C44-9827-AEB85207E5D1}"/>
              </a:ext>
            </a:extLst>
          </p:cNvPr>
          <p:cNvSpPr>
            <a:spLocks noGrp="1"/>
          </p:cNvSpPr>
          <p:nvPr>
            <p:ph idx="1"/>
          </p:nvPr>
        </p:nvSpPr>
        <p:spPr/>
        <p:txBody>
          <a:bodyPr>
            <a:normAutofit fontScale="70000" lnSpcReduction="20000"/>
          </a:bodyPr>
          <a:lstStyle/>
          <a:p>
            <a:r>
              <a:rPr lang="en-US" dirty="0"/>
              <a:t>The File Transfer Protocol (FTP) is a TCP/IP protocol that exists to upload and download files between FTP servers and clients.</a:t>
            </a:r>
          </a:p>
          <a:p>
            <a:r>
              <a:rPr lang="en-US" dirty="0"/>
              <a:t> Like Telnet and ping, FTP can establish a connection to a remote computer by using either the hostname or the IP address and </a:t>
            </a:r>
            <a:r>
              <a:rPr lang="en-US" dirty="0">
                <a:solidFill>
                  <a:srgbClr val="FF0000"/>
                </a:solidFill>
              </a:rPr>
              <a:t>must resolve hostnames to IP addresses to establish communication with the remote computer.</a:t>
            </a:r>
          </a:p>
          <a:p>
            <a:r>
              <a:rPr lang="en-US" dirty="0"/>
              <a:t>When TCP/IP is installed on the system, an FTP utility is available, but a number of third-party graphical user interface (GUI) FTP clients are also available for all operating systems.</a:t>
            </a:r>
          </a:p>
          <a:p>
            <a:r>
              <a:rPr lang="en-US" dirty="0"/>
              <a:t> If you use FTP a great deal, a GUI FTP client could save you a lot of time and frustration in dealing with FTP commands.</a:t>
            </a:r>
          </a:p>
          <a:p>
            <a:r>
              <a:rPr lang="en-US" dirty="0">
                <a:solidFill>
                  <a:schemeClr val="accent4"/>
                </a:solidFill>
              </a:rPr>
              <a:t>FTP is a protocol that uses two ports. </a:t>
            </a:r>
          </a:p>
          <a:p>
            <a:pPr lvl="1"/>
            <a:r>
              <a:rPr lang="en-US" dirty="0">
                <a:solidFill>
                  <a:srgbClr val="FF0000"/>
                </a:solidFill>
              </a:rPr>
              <a:t>TCP port 21 carries the FTP commands from one system to another, while TCP port 20 is responsible for transferring the data between two hosts in an FTP session.</a:t>
            </a:r>
          </a:p>
        </p:txBody>
      </p:sp>
    </p:spTree>
    <p:extLst>
      <p:ext uri="{BB962C8B-B14F-4D97-AF65-F5344CB8AC3E}">
        <p14:creationId xmlns:p14="http://schemas.microsoft.com/office/powerpoint/2010/main" val="16327343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CA37-E54E-7FCB-2C95-5BF372153EB6}"/>
              </a:ext>
            </a:extLst>
          </p:cNvPr>
          <p:cNvSpPr>
            <a:spLocks noGrp="1"/>
          </p:cNvSpPr>
          <p:nvPr>
            <p:ph type="title"/>
          </p:nvPr>
        </p:nvSpPr>
        <p:spPr/>
        <p:txBody>
          <a:bodyPr/>
          <a:lstStyle/>
          <a:p>
            <a:r>
              <a:rPr lang="en-US" dirty="0"/>
              <a:t>TFTP</a:t>
            </a:r>
          </a:p>
        </p:txBody>
      </p:sp>
      <p:sp>
        <p:nvSpPr>
          <p:cNvPr id="3" name="Content Placeholder 2">
            <a:extLst>
              <a:ext uri="{FF2B5EF4-FFF2-40B4-BE49-F238E27FC236}">
                <a16:creationId xmlns:a16="http://schemas.microsoft.com/office/drawing/2014/main" id="{F4D7AB5B-1E4A-324E-798D-1ED1C2D9A248}"/>
              </a:ext>
            </a:extLst>
          </p:cNvPr>
          <p:cNvSpPr>
            <a:spLocks noGrp="1"/>
          </p:cNvSpPr>
          <p:nvPr>
            <p:ph idx="1"/>
          </p:nvPr>
        </p:nvSpPr>
        <p:spPr/>
        <p:txBody>
          <a:bodyPr>
            <a:normAutofit fontScale="92500" lnSpcReduction="20000"/>
          </a:bodyPr>
          <a:lstStyle/>
          <a:p>
            <a:r>
              <a:rPr lang="en-US" dirty="0"/>
              <a:t>The Trivial File Transfer Protocol (TFTP) is a simple protocol compared with FTP and supports only reading and writing to files.</a:t>
            </a:r>
          </a:p>
          <a:p>
            <a:r>
              <a:rPr lang="en-US" dirty="0"/>
              <a:t> TFTP does not support features such as listing directory contents or authentication. </a:t>
            </a:r>
          </a:p>
          <a:p>
            <a:r>
              <a:rPr lang="en-US" dirty="0"/>
              <a:t>TFTP uses UDP as the transport protocol, and FTP uses TCP. </a:t>
            </a:r>
          </a:p>
          <a:p>
            <a:r>
              <a:rPr lang="en-US" dirty="0">
                <a:solidFill>
                  <a:srgbClr val="00B0F0"/>
                </a:solidFill>
              </a:rPr>
              <a:t>TFTP is typically used to copy router and switch configuration from the device to the TFTP server over UDP port 69. </a:t>
            </a:r>
          </a:p>
          <a:p>
            <a:r>
              <a:rPr lang="en-US" dirty="0"/>
              <a:t>TFTP can also be used to boot a device by loading the configuration that is stored on a TFTP server.</a:t>
            </a:r>
          </a:p>
        </p:txBody>
      </p:sp>
    </p:spTree>
    <p:extLst>
      <p:ext uri="{BB962C8B-B14F-4D97-AF65-F5344CB8AC3E}">
        <p14:creationId xmlns:p14="http://schemas.microsoft.com/office/powerpoint/2010/main" val="36960379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DA29-415D-8E75-3E5F-F75ADA1B7BDF}"/>
              </a:ext>
            </a:extLst>
          </p:cNvPr>
          <p:cNvSpPr>
            <a:spLocks noGrp="1"/>
          </p:cNvSpPr>
          <p:nvPr>
            <p:ph type="title"/>
          </p:nvPr>
        </p:nvSpPr>
        <p:spPr/>
        <p:txBody>
          <a:bodyPr/>
          <a:lstStyle/>
          <a:p>
            <a:r>
              <a:rPr lang="en-US" dirty="0"/>
              <a:t>SFTP</a:t>
            </a:r>
          </a:p>
        </p:txBody>
      </p:sp>
      <p:sp>
        <p:nvSpPr>
          <p:cNvPr id="3" name="Content Placeholder 2">
            <a:extLst>
              <a:ext uri="{FF2B5EF4-FFF2-40B4-BE49-F238E27FC236}">
                <a16:creationId xmlns:a16="http://schemas.microsoft.com/office/drawing/2014/main" id="{4613C4B2-10C9-5967-182F-0E4A72EF942D}"/>
              </a:ext>
            </a:extLst>
          </p:cNvPr>
          <p:cNvSpPr>
            <a:spLocks noGrp="1"/>
          </p:cNvSpPr>
          <p:nvPr>
            <p:ph idx="1"/>
          </p:nvPr>
        </p:nvSpPr>
        <p:spPr/>
        <p:txBody>
          <a:bodyPr>
            <a:normAutofit lnSpcReduction="10000"/>
          </a:bodyPr>
          <a:lstStyle/>
          <a:p>
            <a:r>
              <a:rPr lang="en-US" b="1" dirty="0">
                <a:solidFill>
                  <a:schemeClr val="accent6">
                    <a:lumMod val="75000"/>
                  </a:schemeClr>
                </a:solidFill>
              </a:rPr>
              <a:t>The Secure File Transfer Protocol (SFTP) </a:t>
            </a:r>
            <a:r>
              <a:rPr lang="en-US" dirty="0"/>
              <a:t>is an interactive file transfer protocol similar to FTP, but it encrypts all traffic between the SFTP client and the SFTP server.</a:t>
            </a:r>
          </a:p>
          <a:p>
            <a:r>
              <a:rPr lang="en-US" dirty="0"/>
              <a:t> SFTP supports additional features such as public key authentication and compression.</a:t>
            </a:r>
          </a:p>
          <a:p>
            <a:r>
              <a:rPr lang="en-US" dirty="0"/>
              <a:t> Unlike TFTP, SFTP does support a number of commands in its interactive shell, such as listing directory contents, creating directories, downloading files, and uploading files.</a:t>
            </a:r>
          </a:p>
        </p:txBody>
      </p:sp>
    </p:spTree>
    <p:extLst>
      <p:ext uri="{BB962C8B-B14F-4D97-AF65-F5344CB8AC3E}">
        <p14:creationId xmlns:p14="http://schemas.microsoft.com/office/powerpoint/2010/main" val="2751880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F959-C903-8FFD-E933-5B02888E144F}"/>
              </a:ext>
            </a:extLst>
          </p:cNvPr>
          <p:cNvSpPr>
            <a:spLocks noGrp="1"/>
          </p:cNvSpPr>
          <p:nvPr>
            <p:ph type="title"/>
          </p:nvPr>
        </p:nvSpPr>
        <p:spPr/>
        <p:txBody>
          <a:bodyPr/>
          <a:lstStyle/>
          <a:p>
            <a:r>
              <a:rPr lang="en-US" dirty="0"/>
              <a:t>Telnet</a:t>
            </a:r>
          </a:p>
        </p:txBody>
      </p:sp>
      <p:sp>
        <p:nvSpPr>
          <p:cNvPr id="3" name="Content Placeholder 2">
            <a:extLst>
              <a:ext uri="{FF2B5EF4-FFF2-40B4-BE49-F238E27FC236}">
                <a16:creationId xmlns:a16="http://schemas.microsoft.com/office/drawing/2014/main" id="{06C34F45-AB83-4C72-7FBC-6BE7BA3F383A}"/>
              </a:ext>
            </a:extLst>
          </p:cNvPr>
          <p:cNvSpPr>
            <a:spLocks noGrp="1"/>
          </p:cNvSpPr>
          <p:nvPr>
            <p:ph idx="1"/>
          </p:nvPr>
        </p:nvSpPr>
        <p:spPr/>
        <p:txBody>
          <a:bodyPr/>
          <a:lstStyle/>
          <a:p>
            <a:r>
              <a:rPr lang="en-US" dirty="0"/>
              <a:t>Telnet is a terminal emulation protocol that runs on TCP port 23 and allows a client to run or emulate the program running on the server.</a:t>
            </a:r>
          </a:p>
          <a:p>
            <a:r>
              <a:rPr lang="en-US" dirty="0"/>
              <a:t> A number of devices allow you to “telnet” into the device and perform remote administration of the network device using the command set available to the Telnet session.</a:t>
            </a:r>
          </a:p>
        </p:txBody>
      </p:sp>
    </p:spTree>
    <p:extLst>
      <p:ext uri="{BB962C8B-B14F-4D97-AF65-F5344CB8AC3E}">
        <p14:creationId xmlns:p14="http://schemas.microsoft.com/office/powerpoint/2010/main" val="225285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2EC7-7658-4B0D-5A0C-B5DC3DEECEFA}"/>
              </a:ext>
            </a:extLst>
          </p:cNvPr>
          <p:cNvSpPr>
            <a:spLocks noGrp="1"/>
          </p:cNvSpPr>
          <p:nvPr>
            <p:ph type="title"/>
          </p:nvPr>
        </p:nvSpPr>
        <p:spPr/>
        <p:txBody>
          <a:bodyPr/>
          <a:lstStyle/>
          <a:p>
            <a:r>
              <a:rPr lang="en-US" dirty="0"/>
              <a:t>Load Balancing Technique (DNS Round robin)</a:t>
            </a:r>
          </a:p>
        </p:txBody>
      </p:sp>
      <p:sp>
        <p:nvSpPr>
          <p:cNvPr id="3" name="Content Placeholder 2">
            <a:extLst>
              <a:ext uri="{FF2B5EF4-FFF2-40B4-BE49-F238E27FC236}">
                <a16:creationId xmlns:a16="http://schemas.microsoft.com/office/drawing/2014/main" id="{826EC783-D1B6-B579-A872-70D9A30FB0E0}"/>
              </a:ext>
            </a:extLst>
          </p:cNvPr>
          <p:cNvSpPr>
            <a:spLocks noGrp="1"/>
          </p:cNvSpPr>
          <p:nvPr>
            <p:ph idx="1"/>
          </p:nvPr>
        </p:nvSpPr>
        <p:spPr/>
        <p:txBody>
          <a:bodyPr>
            <a:normAutofit fontScale="62500" lnSpcReduction="20000"/>
          </a:bodyPr>
          <a:lstStyle/>
          <a:p>
            <a:r>
              <a:rPr lang="en-US" b="0" i="0" dirty="0">
                <a:solidFill>
                  <a:srgbClr val="222222"/>
                </a:solidFill>
                <a:effectLst/>
                <a:latin typeface="-apple-system"/>
              </a:rPr>
              <a:t>Round-robin </a:t>
            </a:r>
            <a:r>
              <a:rPr lang="en-US" b="0" i="0" u="none" strike="noStrike" dirty="0">
                <a:effectLst/>
                <a:latin typeface="-apple-system"/>
              </a:rPr>
              <a:t>DNS</a:t>
            </a:r>
            <a:r>
              <a:rPr lang="en-US" b="0" i="0" dirty="0">
                <a:solidFill>
                  <a:srgbClr val="222222"/>
                </a:solidFill>
                <a:effectLst/>
                <a:latin typeface="-apple-system"/>
              </a:rPr>
              <a:t> is a load balancing technique where the balancing is done by a type of DNS server called an </a:t>
            </a:r>
            <a:r>
              <a:rPr lang="en-US" b="0" i="0" u="none" strike="noStrike" dirty="0">
                <a:effectLst/>
                <a:latin typeface="-apple-system"/>
              </a:rPr>
              <a:t>authoritative nameserver</a:t>
            </a:r>
            <a:r>
              <a:rPr lang="en-US" b="0" i="0" dirty="0">
                <a:solidFill>
                  <a:srgbClr val="222222"/>
                </a:solidFill>
                <a:effectLst/>
                <a:latin typeface="-apple-system"/>
              </a:rPr>
              <a:t>, rather than using a dedicated piece of load-balancing hardware.</a:t>
            </a:r>
          </a:p>
          <a:p>
            <a:r>
              <a:rPr lang="en-US" b="0" i="0" dirty="0">
                <a:solidFill>
                  <a:srgbClr val="222222"/>
                </a:solidFill>
                <a:effectLst/>
                <a:latin typeface="-apple-system"/>
              </a:rPr>
              <a:t> Round-robin DNS can be used when a website or service has their content hosted on several redundant web servers; when the DNS authoritative nameserver is queried for an </a:t>
            </a:r>
            <a:r>
              <a:rPr lang="en-US" b="0" i="0" u="none" strike="noStrike" dirty="0">
                <a:effectLst/>
                <a:latin typeface="-apple-system"/>
              </a:rPr>
              <a:t>IP address</a:t>
            </a:r>
            <a:r>
              <a:rPr lang="en-US" b="0" i="0" dirty="0">
                <a:solidFill>
                  <a:srgbClr val="222222"/>
                </a:solidFill>
                <a:effectLst/>
                <a:latin typeface="-apple-system"/>
              </a:rPr>
              <a:t>, the server hands out a different address each time, operating on a rotation.</a:t>
            </a:r>
          </a:p>
          <a:p>
            <a:r>
              <a:rPr lang="en-US" b="0" i="0" dirty="0">
                <a:solidFill>
                  <a:srgbClr val="222222"/>
                </a:solidFill>
                <a:effectLst/>
                <a:latin typeface="-apple-system"/>
              </a:rPr>
              <a:t> This is particularly useful when the redundant web servers are geographically separated, making traditional load-balancing difficult.</a:t>
            </a:r>
          </a:p>
          <a:p>
            <a:r>
              <a:rPr lang="en-US" b="0" i="0" dirty="0">
                <a:solidFill>
                  <a:srgbClr val="222222"/>
                </a:solidFill>
                <a:effectLst/>
                <a:latin typeface="-apple-system"/>
              </a:rPr>
              <a:t> Round-robin is known for it’s ease of implementation, but it also has strong drawbacks.</a:t>
            </a:r>
            <a:endParaRPr lang="en-US" dirty="0"/>
          </a:p>
          <a:p>
            <a:r>
              <a:rPr lang="en-US" dirty="0"/>
              <a:t>The problem with round-robin is that the solution </a:t>
            </a:r>
            <a:r>
              <a:rPr lang="en-US" b="1" dirty="0"/>
              <a:t>doesn’t verify </a:t>
            </a:r>
            <a:r>
              <a:rPr lang="en-US" dirty="0"/>
              <a:t>if that server is actually up and running without problems. </a:t>
            </a:r>
          </a:p>
          <a:p>
            <a:r>
              <a:rPr lang="en-US" dirty="0"/>
              <a:t>An example of round-robin load balancing is the use of the Domain Name System (DNS). </a:t>
            </a:r>
          </a:p>
          <a:p>
            <a:pPr lvl="1"/>
            <a:r>
              <a:rPr lang="en-US" dirty="0"/>
              <a:t>You can create multiple DNS records with the same name but different IP addresses, and the DNS server will send a different IP address with each response to the clients.</a:t>
            </a:r>
          </a:p>
          <a:p>
            <a:pPr lvl="1"/>
            <a:r>
              <a:rPr lang="en-US" dirty="0"/>
              <a:t> The problem is that the DNS server does not verify that those IP addresses are used by systems that are up and running</a:t>
            </a:r>
          </a:p>
        </p:txBody>
      </p:sp>
    </p:spTree>
    <p:extLst>
      <p:ext uri="{BB962C8B-B14F-4D97-AF65-F5344CB8AC3E}">
        <p14:creationId xmlns:p14="http://schemas.microsoft.com/office/powerpoint/2010/main" val="28571141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481B-1455-9792-A166-D76DCCE14869}"/>
              </a:ext>
            </a:extLst>
          </p:cNvPr>
          <p:cNvSpPr>
            <a:spLocks noGrp="1"/>
          </p:cNvSpPr>
          <p:nvPr>
            <p:ph type="title"/>
          </p:nvPr>
        </p:nvSpPr>
        <p:spPr/>
        <p:txBody>
          <a:bodyPr/>
          <a:lstStyle/>
          <a:p>
            <a:r>
              <a:rPr lang="en-US" dirty="0"/>
              <a:t>SSH</a:t>
            </a:r>
          </a:p>
        </p:txBody>
      </p:sp>
      <p:sp>
        <p:nvSpPr>
          <p:cNvPr id="3" name="Content Placeholder 2">
            <a:extLst>
              <a:ext uri="{FF2B5EF4-FFF2-40B4-BE49-F238E27FC236}">
                <a16:creationId xmlns:a16="http://schemas.microsoft.com/office/drawing/2014/main" id="{14FF407B-952D-77B8-6911-C81FAE6148BE}"/>
              </a:ext>
            </a:extLst>
          </p:cNvPr>
          <p:cNvSpPr>
            <a:spLocks noGrp="1"/>
          </p:cNvSpPr>
          <p:nvPr>
            <p:ph idx="1"/>
          </p:nvPr>
        </p:nvSpPr>
        <p:spPr/>
        <p:txBody>
          <a:bodyPr>
            <a:normAutofit lnSpcReduction="10000"/>
          </a:bodyPr>
          <a:lstStyle/>
          <a:p>
            <a:r>
              <a:rPr lang="en-US" b="1" dirty="0">
                <a:solidFill>
                  <a:schemeClr val="accent6">
                    <a:lumMod val="75000"/>
                  </a:schemeClr>
                </a:solidFill>
              </a:rPr>
              <a:t>Secure Shell (SSH) </a:t>
            </a:r>
            <a:r>
              <a:rPr lang="en-US" dirty="0"/>
              <a:t>is a program used to create a shell, or session, with a remote system using a secure connection over TCP port 22.</a:t>
            </a:r>
          </a:p>
          <a:p>
            <a:r>
              <a:rPr lang="en-US" dirty="0"/>
              <a:t> Once the remote session is established, the client can execute commands within this shell and copy files to the local system.</a:t>
            </a:r>
          </a:p>
          <a:p>
            <a:r>
              <a:rPr lang="en-US" dirty="0"/>
              <a:t> The major purpose of SSH is to support remote shells with support for secure authentication and encrypted communication; therefore, SSH should be used instead of Telnet because Telnet uses unencrypted communication.</a:t>
            </a:r>
          </a:p>
        </p:txBody>
      </p:sp>
    </p:spTree>
    <p:extLst>
      <p:ext uri="{BB962C8B-B14F-4D97-AF65-F5344CB8AC3E}">
        <p14:creationId xmlns:p14="http://schemas.microsoft.com/office/powerpoint/2010/main" val="9533009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5BB-549A-DBD0-E638-2439D11E94E8}"/>
              </a:ext>
            </a:extLst>
          </p:cNvPr>
          <p:cNvSpPr>
            <a:spLocks noGrp="1"/>
          </p:cNvSpPr>
          <p:nvPr>
            <p:ph type="title"/>
          </p:nvPr>
        </p:nvSpPr>
        <p:spPr/>
        <p:txBody>
          <a:bodyPr/>
          <a:lstStyle/>
          <a:p>
            <a:r>
              <a:rPr lang="en-US" dirty="0"/>
              <a:t>SCP</a:t>
            </a:r>
          </a:p>
        </p:txBody>
      </p:sp>
      <p:sp>
        <p:nvSpPr>
          <p:cNvPr id="3" name="Content Placeholder 2">
            <a:extLst>
              <a:ext uri="{FF2B5EF4-FFF2-40B4-BE49-F238E27FC236}">
                <a16:creationId xmlns:a16="http://schemas.microsoft.com/office/drawing/2014/main" id="{B6E52A4B-654E-B162-A42F-EB05CBB5C1F7}"/>
              </a:ext>
            </a:extLst>
          </p:cNvPr>
          <p:cNvSpPr>
            <a:spLocks noGrp="1"/>
          </p:cNvSpPr>
          <p:nvPr>
            <p:ph idx="1"/>
          </p:nvPr>
        </p:nvSpPr>
        <p:spPr/>
        <p:txBody>
          <a:bodyPr/>
          <a:lstStyle/>
          <a:p>
            <a:r>
              <a:rPr lang="en-US" b="1" dirty="0">
                <a:solidFill>
                  <a:schemeClr val="accent6">
                    <a:lumMod val="75000"/>
                  </a:schemeClr>
                </a:solidFill>
              </a:rPr>
              <a:t>The Secure Copy Protocol (SCP) </a:t>
            </a:r>
            <a:r>
              <a:rPr lang="en-US" dirty="0"/>
              <a:t>is responsible for copying files from a remote server to the local system over a secure connection, ensuring that data in transit is kept confidential.</a:t>
            </a:r>
          </a:p>
          <a:p>
            <a:r>
              <a:rPr lang="en-US" dirty="0"/>
              <a:t> A number of SCP products use an SSH connection to ensure the security of the secure copy operation.</a:t>
            </a:r>
          </a:p>
        </p:txBody>
      </p:sp>
    </p:spTree>
    <p:extLst>
      <p:ext uri="{BB962C8B-B14F-4D97-AF65-F5344CB8AC3E}">
        <p14:creationId xmlns:p14="http://schemas.microsoft.com/office/powerpoint/2010/main" val="2747082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07DE-41D4-E548-9A3D-E8144805B645}"/>
              </a:ext>
            </a:extLst>
          </p:cNvPr>
          <p:cNvSpPr>
            <a:spLocks noGrp="1"/>
          </p:cNvSpPr>
          <p:nvPr>
            <p:ph type="title"/>
          </p:nvPr>
        </p:nvSpPr>
        <p:spPr/>
        <p:txBody>
          <a:bodyPr/>
          <a:lstStyle/>
          <a:p>
            <a:r>
              <a:rPr lang="en-US" dirty="0"/>
              <a:t>NTP</a:t>
            </a:r>
          </a:p>
        </p:txBody>
      </p:sp>
      <p:sp>
        <p:nvSpPr>
          <p:cNvPr id="3" name="Content Placeholder 2">
            <a:extLst>
              <a:ext uri="{FF2B5EF4-FFF2-40B4-BE49-F238E27FC236}">
                <a16:creationId xmlns:a16="http://schemas.microsoft.com/office/drawing/2014/main" id="{EBBC2A3A-98F2-D8B2-7B43-30BF1C1622C0}"/>
              </a:ext>
            </a:extLst>
          </p:cNvPr>
          <p:cNvSpPr>
            <a:spLocks noGrp="1"/>
          </p:cNvSpPr>
          <p:nvPr>
            <p:ph idx="1"/>
          </p:nvPr>
        </p:nvSpPr>
        <p:spPr/>
        <p:txBody>
          <a:bodyPr>
            <a:normAutofit fontScale="55000" lnSpcReduction="20000"/>
          </a:bodyPr>
          <a:lstStyle/>
          <a:p>
            <a:r>
              <a:rPr lang="en-US" dirty="0"/>
              <a:t>The Network Time Protocol (NTP) is used to synchronize the clocks of PCs on a network or the Internet.</a:t>
            </a:r>
          </a:p>
          <a:p>
            <a:r>
              <a:rPr lang="en-US" dirty="0"/>
              <a:t> This is accomplished by configuring a server to be the time server, which then is the server from which all other PCs on the network synchronize their time.</a:t>
            </a:r>
          </a:p>
          <a:p>
            <a:r>
              <a:rPr lang="en-US" dirty="0"/>
              <a:t> On earlier Windows networks, you can manage time synchronization by placing a command in a logon script to synchronize the time on the client with the time server.</a:t>
            </a:r>
          </a:p>
          <a:p>
            <a:r>
              <a:rPr lang="en-US" dirty="0"/>
              <a:t> Use the following command: </a:t>
            </a:r>
          </a:p>
          <a:p>
            <a:pPr marL="457200" lvl="1" indent="0">
              <a:buNone/>
            </a:pPr>
            <a:r>
              <a:rPr lang="en-US" dirty="0">
                <a:solidFill>
                  <a:srgbClr val="00B0F0"/>
                </a:solidFill>
              </a:rPr>
              <a:t>NET TIME \\computername /SET</a:t>
            </a:r>
            <a:r>
              <a:rPr lang="en-US" dirty="0"/>
              <a:t> </a:t>
            </a:r>
          </a:p>
          <a:p>
            <a:r>
              <a:rPr lang="en-US" dirty="0"/>
              <a:t>Newer Microsoft networks such as Active Directory networks have the PDC (primary domain controller) emulator provide the time to all servers and clients automatically, so there is no need to create a logon script for the clients to synchronize the time with the time server.</a:t>
            </a:r>
          </a:p>
          <a:p>
            <a:r>
              <a:rPr lang="en-US" dirty="0"/>
              <a:t> PDC emulators can also retrieve their time from Internet NTP servers. </a:t>
            </a:r>
          </a:p>
          <a:p>
            <a:r>
              <a:rPr lang="en-US" dirty="0"/>
              <a:t>Time servers on the Internet allow you to synchronize your PC’s clock with the exact time kept by atomic clocks.</a:t>
            </a:r>
          </a:p>
          <a:p>
            <a:r>
              <a:rPr lang="en-US" dirty="0"/>
              <a:t> The time synchronization takes into account time zone settings of your operating system and allows you to synchronize with a time server even if it is not set for your local time zone.</a:t>
            </a:r>
          </a:p>
        </p:txBody>
      </p:sp>
    </p:spTree>
    <p:extLst>
      <p:ext uri="{BB962C8B-B14F-4D97-AF65-F5344CB8AC3E}">
        <p14:creationId xmlns:p14="http://schemas.microsoft.com/office/powerpoint/2010/main" val="12788122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8708-D788-3B8F-5C65-B8C138C97368}"/>
              </a:ext>
            </a:extLst>
          </p:cNvPr>
          <p:cNvSpPr>
            <a:spLocks noGrp="1"/>
          </p:cNvSpPr>
          <p:nvPr>
            <p:ph type="title"/>
          </p:nvPr>
        </p:nvSpPr>
        <p:spPr/>
        <p:txBody>
          <a:bodyPr/>
          <a:lstStyle/>
          <a:p>
            <a:r>
              <a:rPr lang="en-US" dirty="0"/>
              <a:t>NetBIOS</a:t>
            </a:r>
          </a:p>
        </p:txBody>
      </p:sp>
      <p:sp>
        <p:nvSpPr>
          <p:cNvPr id="3" name="Content Placeholder 2">
            <a:extLst>
              <a:ext uri="{FF2B5EF4-FFF2-40B4-BE49-F238E27FC236}">
                <a16:creationId xmlns:a16="http://schemas.microsoft.com/office/drawing/2014/main" id="{1F43472D-4AFF-AAA4-02C6-405CF20B8138}"/>
              </a:ext>
            </a:extLst>
          </p:cNvPr>
          <p:cNvSpPr>
            <a:spLocks noGrp="1"/>
          </p:cNvSpPr>
          <p:nvPr>
            <p:ph idx="1"/>
          </p:nvPr>
        </p:nvSpPr>
        <p:spPr/>
        <p:txBody>
          <a:bodyPr>
            <a:normAutofit fontScale="62500" lnSpcReduction="20000"/>
          </a:bodyPr>
          <a:lstStyle/>
          <a:p>
            <a:r>
              <a:rPr lang="en-US" dirty="0"/>
              <a:t>Network Basic Input/Output System (NetBIOS) is an application programming interface (API) </a:t>
            </a:r>
          </a:p>
          <a:p>
            <a:r>
              <a:rPr lang="en-SG" b="0" i="0" dirty="0">
                <a:effectLst/>
                <a:latin typeface="Open Sans" panose="020B0606030504020204" pitchFamily="34" charset="0"/>
              </a:rPr>
              <a:t>The primary purpose of NetBIOS is to allow applications on separate computers to communicate and establish sessions to access shared resources, such as files and printers, and to find each other over a local area network (LAN).</a:t>
            </a:r>
            <a:endParaRPr lang="en-US" dirty="0"/>
          </a:p>
          <a:p>
            <a:r>
              <a:rPr lang="en-US" dirty="0"/>
              <a:t> NetBIOS is a </a:t>
            </a:r>
            <a:r>
              <a:rPr lang="en-US" b="1" dirty="0">
                <a:solidFill>
                  <a:srgbClr val="FF0000"/>
                </a:solidFill>
              </a:rPr>
              <a:t>session layer protocol</a:t>
            </a:r>
            <a:r>
              <a:rPr lang="en-US" dirty="0"/>
              <a:t> installed with other routable protocols such as TCP/IP to allow NetBIOS traffic to travel across networks.</a:t>
            </a:r>
          </a:p>
          <a:p>
            <a:r>
              <a:rPr lang="en-US" dirty="0"/>
              <a:t> NetBIOS has two communication modes:</a:t>
            </a:r>
          </a:p>
          <a:p>
            <a:pPr marL="457200" lvl="1" indent="0">
              <a:buNone/>
            </a:pPr>
            <a:r>
              <a:rPr lang="en-US" dirty="0"/>
              <a:t> ■ </a:t>
            </a:r>
            <a:r>
              <a:rPr lang="en-US" b="1" dirty="0">
                <a:solidFill>
                  <a:srgbClr val="00B0F0"/>
                </a:solidFill>
              </a:rPr>
              <a:t>Session mode:</a:t>
            </a:r>
          </a:p>
          <a:p>
            <a:pPr lvl="1">
              <a:buFont typeface="Wingdings" panose="05000000000000000000" pitchFamily="2" charset="2"/>
              <a:buChar char="Ø"/>
            </a:pPr>
            <a:r>
              <a:rPr lang="en-US" dirty="0"/>
              <a:t> Used for connection-oriented communication in which NetBIOS would be responsible for establishing a session with the target system for conversation, thus allowing large messages to be handled and provides error detection and recovery..</a:t>
            </a:r>
          </a:p>
          <a:p>
            <a:pPr marL="457200" lvl="1" indent="0">
              <a:buNone/>
            </a:pPr>
            <a:r>
              <a:rPr lang="en-US" dirty="0"/>
              <a:t> ■</a:t>
            </a:r>
            <a:r>
              <a:rPr lang="en-US" b="1" dirty="0">
                <a:solidFill>
                  <a:srgbClr val="00B0F0"/>
                </a:solidFill>
              </a:rPr>
              <a:t> Datagram mode</a:t>
            </a:r>
            <a:r>
              <a:rPr lang="en-US" dirty="0"/>
              <a:t> </a:t>
            </a:r>
          </a:p>
          <a:p>
            <a:pPr lvl="1">
              <a:buFont typeface="Wingdings" panose="05000000000000000000" pitchFamily="2" charset="2"/>
              <a:buChar char="Ø"/>
            </a:pPr>
            <a:r>
              <a:rPr lang="en-US" dirty="0"/>
              <a:t>Used for </a:t>
            </a:r>
            <a:r>
              <a:rPr lang="en-US" b="1" dirty="0"/>
              <a:t>connectionless communication </a:t>
            </a:r>
            <a:r>
              <a:rPr lang="en-US" dirty="0"/>
              <a:t>in</a:t>
            </a:r>
            <a:r>
              <a:rPr lang="en-US" b="1" dirty="0"/>
              <a:t> </a:t>
            </a:r>
            <a:r>
              <a:rPr lang="en-US" dirty="0"/>
              <a:t>which a session is not needed.</a:t>
            </a:r>
          </a:p>
          <a:p>
            <a:pPr lvl="1">
              <a:buFont typeface="Wingdings" panose="05000000000000000000" pitchFamily="2" charset="2"/>
              <a:buChar char="Ø"/>
            </a:pPr>
            <a:r>
              <a:rPr lang="en-US" dirty="0"/>
              <a:t> Datagram mode  is used for any broadcast by NetBIOS.</a:t>
            </a:r>
          </a:p>
          <a:p>
            <a:pPr lvl="1">
              <a:buFont typeface="Wingdings" panose="05000000000000000000" pitchFamily="2" charset="2"/>
              <a:buChar char="Ø"/>
            </a:pPr>
            <a:r>
              <a:rPr lang="en-US" dirty="0"/>
              <a:t> Datagram mode does not support error detection and correction services, which are therefore the responsibility of the application using NetBIOS.</a:t>
            </a:r>
          </a:p>
          <a:p>
            <a:r>
              <a:rPr lang="en-US" dirty="0"/>
              <a:t> </a:t>
            </a:r>
          </a:p>
        </p:txBody>
      </p:sp>
    </p:spTree>
    <p:extLst>
      <p:ext uri="{BB962C8B-B14F-4D97-AF65-F5344CB8AC3E}">
        <p14:creationId xmlns:p14="http://schemas.microsoft.com/office/powerpoint/2010/main" val="20304237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F8FE-B9F7-FE6D-E114-020D1EAD8E2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2A538AE-DC79-6BCF-62F4-99FAEEB01152}"/>
              </a:ext>
            </a:extLst>
          </p:cNvPr>
          <p:cNvSpPr>
            <a:spLocks noGrp="1"/>
          </p:cNvSpPr>
          <p:nvPr>
            <p:ph idx="1"/>
          </p:nvPr>
        </p:nvSpPr>
        <p:spPr/>
        <p:txBody>
          <a:bodyPr/>
          <a:lstStyle/>
          <a:p>
            <a:r>
              <a:rPr lang="en-US" dirty="0"/>
              <a:t>Microsoft uses NetBIOS names, also known as computer names, as a method of identifying systems on the network who are using NetBIOS.</a:t>
            </a:r>
          </a:p>
          <a:p>
            <a:r>
              <a:rPr lang="en-US" dirty="0"/>
              <a:t> </a:t>
            </a:r>
            <a:r>
              <a:rPr lang="en-US" dirty="0">
                <a:solidFill>
                  <a:srgbClr val="FF0000"/>
                </a:solidFill>
              </a:rPr>
              <a:t>A NetBIOS name can be a maximum of 16 bytes long—15 bytes for the name and 1 byte for the NetBIOS name suffix (a code at the end of the name representing the service running).</a:t>
            </a:r>
            <a:r>
              <a:rPr lang="en-US" dirty="0"/>
              <a:t> </a:t>
            </a:r>
          </a:p>
          <a:p>
            <a:r>
              <a:rPr lang="en-US" dirty="0"/>
              <a:t>The NetBIOS computer name must be unique on the LAN.</a:t>
            </a:r>
          </a:p>
          <a:p>
            <a:endParaRPr lang="en-SG" dirty="0"/>
          </a:p>
        </p:txBody>
      </p:sp>
    </p:spTree>
    <p:extLst>
      <p:ext uri="{BB962C8B-B14F-4D97-AF65-F5344CB8AC3E}">
        <p14:creationId xmlns:p14="http://schemas.microsoft.com/office/powerpoint/2010/main" val="36609886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275F-2B7D-3439-635F-2BFAA8E455B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9A1C8FE-C666-0D9C-52C4-01239C7953A7}"/>
              </a:ext>
            </a:extLst>
          </p:cNvPr>
          <p:cNvSpPr>
            <a:spLocks noGrp="1"/>
          </p:cNvSpPr>
          <p:nvPr>
            <p:ph idx="1"/>
          </p:nvPr>
        </p:nvSpPr>
        <p:spPr/>
        <p:txBody>
          <a:bodyPr>
            <a:normAutofit fontScale="77500" lnSpcReduction="20000"/>
          </a:bodyPr>
          <a:lstStyle/>
          <a:p>
            <a:r>
              <a:rPr lang="en-SG" b="0" i="0" dirty="0">
                <a:solidFill>
                  <a:srgbClr val="FF0000"/>
                </a:solidFill>
                <a:effectLst/>
                <a:latin typeface="Open Sans" panose="020B0606030504020204" pitchFamily="34" charset="0"/>
              </a:rPr>
              <a:t>NetBIOS-over-TCP/IP (NBT) can implement a central repository, or Name Service, that records all name registrations. </a:t>
            </a:r>
          </a:p>
          <a:p>
            <a:r>
              <a:rPr lang="en-SG" i="0" dirty="0">
                <a:effectLst/>
                <a:latin typeface="Open Sans" panose="020B0606030504020204" pitchFamily="34" charset="0"/>
              </a:rPr>
              <a:t>An application that wants to register a name would contact the name server and enquire whether the name is already registered, using a "Name Query" packet. </a:t>
            </a:r>
          </a:p>
          <a:p>
            <a:r>
              <a:rPr lang="en-SG" i="0" dirty="0">
                <a:effectLst/>
                <a:latin typeface="Open Sans" panose="020B0606030504020204" pitchFamily="34" charset="0"/>
              </a:rPr>
              <a:t>The name server returns a negative response if the name is not already in the database, indicating that it is available. </a:t>
            </a:r>
          </a:p>
          <a:p>
            <a:r>
              <a:rPr lang="en-SG" i="0" dirty="0">
                <a:effectLst/>
                <a:latin typeface="Open Sans" panose="020B0606030504020204" pitchFamily="34" charset="0"/>
              </a:rPr>
              <a:t>The Name Service, as specified in RFCs 1001 and 1002, is called NetBIOS Naming Service or NBNS. </a:t>
            </a:r>
          </a:p>
          <a:p>
            <a:r>
              <a:rPr lang="en-SG" i="0" dirty="0">
                <a:effectLst/>
                <a:latin typeface="Open Sans" panose="020B0606030504020204" pitchFamily="34" charset="0"/>
              </a:rPr>
              <a:t>Microsoft WINDS is an implementation of </a:t>
            </a:r>
            <a:r>
              <a:rPr lang="en-SG" b="1" i="0" dirty="0">
                <a:effectLst/>
                <a:latin typeface="Open Sans" panose="020B0606030504020204" pitchFamily="34" charset="0"/>
              </a:rPr>
              <a:t>NBNS.</a:t>
            </a:r>
          </a:p>
          <a:p>
            <a:r>
              <a:rPr lang="en-SG" i="0" dirty="0">
                <a:effectLst/>
                <a:latin typeface="Open Sans" panose="020B0606030504020204" pitchFamily="34" charset="0"/>
              </a:rPr>
              <a:t>To start a session or to send a datagram to a particular host rather than to broadcast the datagram, NBT will have to determine the IP address of the host with a given NetBIOS name, this is done by broadcasting a "Name Query" packet, and /or sending it to the NetBIOS name server. </a:t>
            </a:r>
          </a:p>
          <a:p>
            <a:r>
              <a:rPr lang="en-SG" i="0" dirty="0">
                <a:effectLst/>
                <a:latin typeface="Open Sans" panose="020B0606030504020204" pitchFamily="34" charset="0"/>
              </a:rPr>
              <a:t>The response will have the IP address of the host with that name.</a:t>
            </a:r>
            <a:endParaRPr lang="en-SG" dirty="0"/>
          </a:p>
        </p:txBody>
      </p:sp>
    </p:spTree>
    <p:extLst>
      <p:ext uri="{BB962C8B-B14F-4D97-AF65-F5344CB8AC3E}">
        <p14:creationId xmlns:p14="http://schemas.microsoft.com/office/powerpoint/2010/main" val="17567440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7F5F-90F2-61A1-03AD-0064BF4ECA7A}"/>
              </a:ext>
            </a:extLst>
          </p:cNvPr>
          <p:cNvSpPr>
            <a:spLocks noGrp="1"/>
          </p:cNvSpPr>
          <p:nvPr>
            <p:ph type="title" idx="4294967295"/>
          </p:nvPr>
        </p:nvSpPr>
        <p:spPr>
          <a:xfrm>
            <a:off x="477329" y="2343450"/>
            <a:ext cx="10515600" cy="1325563"/>
          </a:xfrm>
        </p:spPr>
        <p:txBody>
          <a:bodyPr/>
          <a:lstStyle/>
          <a:p>
            <a:pPr algn="ctr"/>
            <a:r>
              <a:rPr lang="en-US" dirty="0"/>
              <a:t>Network Security Best Practices</a:t>
            </a:r>
          </a:p>
        </p:txBody>
      </p:sp>
    </p:spTree>
    <p:extLst>
      <p:ext uri="{BB962C8B-B14F-4D97-AF65-F5344CB8AC3E}">
        <p14:creationId xmlns:p14="http://schemas.microsoft.com/office/powerpoint/2010/main" val="7817899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503F-EBB7-2D03-748E-AEDB0D2C23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51BF9B-4D26-4C2D-863D-0929971C104F}"/>
              </a:ext>
            </a:extLst>
          </p:cNvPr>
          <p:cNvSpPr>
            <a:spLocks noGrp="1"/>
          </p:cNvSpPr>
          <p:nvPr>
            <p:ph idx="1"/>
          </p:nvPr>
        </p:nvSpPr>
        <p:spPr/>
        <p:txBody>
          <a:bodyPr>
            <a:normAutofit fontScale="70000" lnSpcReduction="20000"/>
          </a:bodyPr>
          <a:lstStyle/>
          <a:p>
            <a:r>
              <a:rPr lang="en-US" b="1" dirty="0"/>
              <a:t>Physical Security</a:t>
            </a:r>
          </a:p>
          <a:p>
            <a:pPr lvl="1"/>
            <a:r>
              <a:rPr lang="en-US" dirty="0"/>
              <a:t> Ensure that all servers and networking devices such as routers and switches are stored in a secure location such as a locked server room.</a:t>
            </a:r>
          </a:p>
          <a:p>
            <a:pPr lvl="1"/>
            <a:r>
              <a:rPr lang="en-US" dirty="0"/>
              <a:t> You want to also ensure that you control and monitor who has access to these physical components of the network.</a:t>
            </a:r>
          </a:p>
          <a:p>
            <a:r>
              <a:rPr lang="en-US" b="1" dirty="0"/>
              <a:t>Do Not Use Hubs</a:t>
            </a:r>
            <a:r>
              <a:rPr lang="en-US" dirty="0"/>
              <a:t> </a:t>
            </a:r>
          </a:p>
          <a:p>
            <a:pPr lvl="1"/>
            <a:r>
              <a:rPr lang="en-US" dirty="0"/>
              <a:t>Most environments today are using switches instead of hubs, but if you notice an old hub connected to the network, make sure to replace it with a switch so that the traffic is sent only to the port on which the destination system resides.</a:t>
            </a:r>
          </a:p>
          <a:p>
            <a:r>
              <a:rPr lang="en-US" b="1" dirty="0"/>
              <a:t>Configure Passwords</a:t>
            </a:r>
          </a:p>
          <a:p>
            <a:pPr lvl="1"/>
            <a:r>
              <a:rPr lang="en-US" dirty="0"/>
              <a:t> Most networking devices such as routers and switches allow you to configure passwords on the device, which lets you control who is authorized to administer the device.</a:t>
            </a:r>
          </a:p>
          <a:p>
            <a:pPr lvl="1"/>
            <a:r>
              <a:rPr lang="en-US" dirty="0"/>
              <a:t> Cisco routers and switches have a number of different passwords such as a console port password, auxiliary port password, and Telnet passwords.</a:t>
            </a:r>
          </a:p>
          <a:p>
            <a:pPr lvl="1"/>
            <a:r>
              <a:rPr lang="en-US" dirty="0"/>
              <a:t> Be sure each of these passwords is a complex one.</a:t>
            </a:r>
          </a:p>
        </p:txBody>
      </p:sp>
    </p:spTree>
    <p:extLst>
      <p:ext uri="{BB962C8B-B14F-4D97-AF65-F5344CB8AC3E}">
        <p14:creationId xmlns:p14="http://schemas.microsoft.com/office/powerpoint/2010/main" val="12489698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1E92-9208-F973-AB28-3F22AE4697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2D65CC-D6AA-9170-7E44-98DF9E8290F2}"/>
              </a:ext>
            </a:extLst>
          </p:cNvPr>
          <p:cNvSpPr>
            <a:spLocks noGrp="1"/>
          </p:cNvSpPr>
          <p:nvPr>
            <p:ph idx="1"/>
          </p:nvPr>
        </p:nvSpPr>
        <p:spPr/>
        <p:txBody>
          <a:bodyPr>
            <a:normAutofit fontScale="77500" lnSpcReduction="20000"/>
          </a:bodyPr>
          <a:lstStyle/>
          <a:p>
            <a:r>
              <a:rPr lang="en-US" b="1" dirty="0"/>
              <a:t>Use Port Security</a:t>
            </a:r>
          </a:p>
          <a:p>
            <a:pPr lvl="1"/>
            <a:r>
              <a:rPr lang="en-US" dirty="0"/>
              <a:t> You should also ensure that any ports on the switch that are not being used are disabled to help prevent unauthorized individuals from connecting to an available port.</a:t>
            </a:r>
          </a:p>
          <a:p>
            <a:pPr lvl="1"/>
            <a:r>
              <a:rPr lang="en-US" dirty="0"/>
              <a:t> In highly secure environments, you should configure port security on the ports, which is a method to specify which MAC addresses are allowed to connect to a particular port.</a:t>
            </a:r>
          </a:p>
          <a:p>
            <a:pPr lvl="1"/>
            <a:r>
              <a:rPr lang="en-US" dirty="0"/>
              <a:t> Port security is also a great countermeasure against MAC flooding, which involves the hacker sending frames to the switch that contain different source MAC addresses.</a:t>
            </a:r>
          </a:p>
          <a:p>
            <a:pPr lvl="1"/>
            <a:r>
              <a:rPr lang="en-US" dirty="0"/>
              <a:t> This could cause two things to occur:</a:t>
            </a:r>
          </a:p>
          <a:p>
            <a:pPr marL="914400" lvl="2" indent="0">
              <a:buNone/>
            </a:pPr>
            <a:r>
              <a:rPr lang="en-US" dirty="0"/>
              <a:t> ■ The switch sees all of the bogus entries in the MAC address table and no longer trusts the table, which results in the switch flooding all frames to all ports (known as a </a:t>
            </a:r>
            <a:r>
              <a:rPr lang="en-US" dirty="0" err="1"/>
              <a:t>failopen</a:t>
            </a:r>
            <a:r>
              <a:rPr lang="en-US" dirty="0"/>
              <a:t> state). </a:t>
            </a:r>
          </a:p>
          <a:p>
            <a:pPr marL="914400" lvl="2" indent="0">
              <a:buNone/>
            </a:pPr>
            <a:r>
              <a:rPr lang="en-US" dirty="0"/>
              <a:t>■ Entries in the MAC address table are overwritten so that the switch does not know at what port valid MAC addresses are located. </a:t>
            </a:r>
          </a:p>
          <a:p>
            <a:pPr lvl="2">
              <a:buFont typeface="Wingdings" panose="05000000000000000000" pitchFamily="2" charset="2"/>
              <a:buChar char="Ø"/>
            </a:pPr>
            <a:r>
              <a:rPr lang="en-US" dirty="0"/>
              <a:t>When a switch does not know the location of a particular MAC address, it then floods the frame to all ports on the switch, which gives the hacker the opportunity to capture the traffic because the switch is no longer filtering traffic.</a:t>
            </a:r>
          </a:p>
        </p:txBody>
      </p:sp>
    </p:spTree>
    <p:extLst>
      <p:ext uri="{BB962C8B-B14F-4D97-AF65-F5344CB8AC3E}">
        <p14:creationId xmlns:p14="http://schemas.microsoft.com/office/powerpoint/2010/main" val="2814442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76FA-4B48-56BD-2E8E-D634BD6E5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3B97C8-081C-9B2D-40AB-30191A21B0F4}"/>
              </a:ext>
            </a:extLst>
          </p:cNvPr>
          <p:cNvSpPr>
            <a:spLocks noGrp="1"/>
          </p:cNvSpPr>
          <p:nvPr>
            <p:ph idx="1"/>
          </p:nvPr>
        </p:nvSpPr>
        <p:spPr/>
        <p:txBody>
          <a:bodyPr/>
          <a:lstStyle/>
          <a:p>
            <a:r>
              <a:rPr lang="en-US" b="1" dirty="0"/>
              <a:t>Use VLANs</a:t>
            </a:r>
            <a:r>
              <a:rPr lang="en-US" dirty="0"/>
              <a:t> </a:t>
            </a:r>
          </a:p>
          <a:p>
            <a:pPr lvl="1"/>
            <a:r>
              <a:rPr lang="en-US" dirty="0"/>
              <a:t>Another important feature of a switch that should be used is VLANs because they offer a way for you to create different communication boundaries by placing ports into them</a:t>
            </a:r>
            <a:r>
              <a:rPr lang="en-US"/>
              <a:t>. </a:t>
            </a:r>
          </a:p>
          <a:p>
            <a:pPr lvl="1"/>
            <a:r>
              <a:rPr lang="en-US"/>
              <a:t>Remember </a:t>
            </a:r>
            <a:r>
              <a:rPr lang="en-US" dirty="0"/>
              <a:t>that by default a system that is in one VLAN cannot communicate with systems in another VLAN.</a:t>
            </a:r>
          </a:p>
        </p:txBody>
      </p:sp>
    </p:spTree>
    <p:extLst>
      <p:ext uri="{BB962C8B-B14F-4D97-AF65-F5344CB8AC3E}">
        <p14:creationId xmlns:p14="http://schemas.microsoft.com/office/powerpoint/2010/main" val="175570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574A-5E97-49A3-07D0-B2C875DBED9C}"/>
              </a:ext>
            </a:extLst>
          </p:cNvPr>
          <p:cNvSpPr>
            <a:spLocks noGrp="1"/>
          </p:cNvSpPr>
          <p:nvPr>
            <p:ph type="title"/>
          </p:nvPr>
        </p:nvSpPr>
        <p:spPr/>
        <p:txBody>
          <a:bodyPr/>
          <a:lstStyle/>
          <a:p>
            <a:r>
              <a:rPr lang="en-US" dirty="0"/>
              <a:t>Firewalls &amp; Proxy Servers</a:t>
            </a:r>
          </a:p>
        </p:txBody>
      </p:sp>
      <p:sp>
        <p:nvSpPr>
          <p:cNvPr id="3" name="Content Placeholder 2">
            <a:extLst>
              <a:ext uri="{FF2B5EF4-FFF2-40B4-BE49-F238E27FC236}">
                <a16:creationId xmlns:a16="http://schemas.microsoft.com/office/drawing/2014/main" id="{48057993-7A46-4FE5-0D0B-C93A6B19DD64}"/>
              </a:ext>
            </a:extLst>
          </p:cNvPr>
          <p:cNvSpPr>
            <a:spLocks noGrp="1"/>
          </p:cNvSpPr>
          <p:nvPr>
            <p:ph idx="1"/>
          </p:nvPr>
        </p:nvSpPr>
        <p:spPr/>
        <p:txBody>
          <a:bodyPr>
            <a:normAutofit fontScale="92500" lnSpcReduction="20000"/>
          </a:bodyPr>
          <a:lstStyle/>
          <a:p>
            <a:r>
              <a:rPr lang="en-US" dirty="0"/>
              <a:t>A </a:t>
            </a:r>
            <a:r>
              <a:rPr lang="en-US" b="1" dirty="0">
                <a:solidFill>
                  <a:schemeClr val="accent4"/>
                </a:solidFill>
              </a:rPr>
              <a:t>firewall</a:t>
            </a:r>
            <a:r>
              <a:rPr lang="en-US" dirty="0"/>
              <a:t> is a network device that controls which traffic is allowed to enter or leave the network. </a:t>
            </a:r>
          </a:p>
          <a:p>
            <a:pPr lvl="1"/>
            <a:r>
              <a:rPr lang="en-US" dirty="0"/>
              <a:t>The firewall filters traffic based on rules you place on the firewall indicating which traffic is allowed or not allowed to enter or leave the network. </a:t>
            </a:r>
          </a:p>
          <a:p>
            <a:pPr lvl="1"/>
            <a:r>
              <a:rPr lang="en-US" dirty="0"/>
              <a:t>You typically start with a deny-all rule that states all traffic is denied, unless you specify otherwise by building a rule for a specific type of traffic.</a:t>
            </a:r>
          </a:p>
          <a:p>
            <a:r>
              <a:rPr lang="en-US" dirty="0"/>
              <a:t>A </a:t>
            </a:r>
            <a:r>
              <a:rPr lang="en-US" b="1" dirty="0">
                <a:solidFill>
                  <a:schemeClr val="accent4"/>
                </a:solidFill>
              </a:rPr>
              <a:t>proxy server</a:t>
            </a:r>
            <a:r>
              <a:rPr lang="en-US" dirty="0"/>
              <a:t> is a device that all clients send their Internet traffic to, and then the proxy server sends the requests to the Internet on behalf of the users.</a:t>
            </a:r>
          </a:p>
          <a:p>
            <a:pPr lvl="1"/>
            <a:r>
              <a:rPr lang="en-US" dirty="0"/>
              <a:t> The proxy server typically implements network address translation (NAT) as well, helping to keep the internal network structure private from the outside world.</a:t>
            </a:r>
          </a:p>
        </p:txBody>
      </p:sp>
    </p:spTree>
    <p:extLst>
      <p:ext uri="{BB962C8B-B14F-4D97-AF65-F5344CB8AC3E}">
        <p14:creationId xmlns:p14="http://schemas.microsoft.com/office/powerpoint/2010/main" val="41935867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8BD7-8970-F284-F939-9E7FB3C2C7D3}"/>
              </a:ext>
            </a:extLst>
          </p:cNvPr>
          <p:cNvSpPr>
            <a:spLocks noGrp="1"/>
          </p:cNvSpPr>
          <p:nvPr>
            <p:ph type="title" idx="4294967295"/>
          </p:nvPr>
        </p:nvSpPr>
        <p:spPr>
          <a:xfrm>
            <a:off x="0" y="365125"/>
            <a:ext cx="10515600" cy="1325563"/>
          </a:xfrm>
        </p:spPr>
        <p:txBody>
          <a:bodyPr/>
          <a:lstStyle/>
          <a:p>
            <a:pPr algn="ctr"/>
            <a:r>
              <a:rPr lang="en-US" dirty="0"/>
              <a:t>Cables and Protocol Usage</a:t>
            </a:r>
          </a:p>
        </p:txBody>
      </p:sp>
    </p:spTree>
    <p:extLst>
      <p:ext uri="{BB962C8B-B14F-4D97-AF65-F5344CB8AC3E}">
        <p14:creationId xmlns:p14="http://schemas.microsoft.com/office/powerpoint/2010/main" val="5689638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EEEA-FB59-AC5A-F3AB-6BEB80E1EAEB}"/>
              </a:ext>
            </a:extLst>
          </p:cNvPr>
          <p:cNvSpPr>
            <a:spLocks noGrp="1"/>
          </p:cNvSpPr>
          <p:nvPr>
            <p:ph type="title"/>
          </p:nvPr>
        </p:nvSpPr>
        <p:spPr/>
        <p:txBody>
          <a:bodyPr/>
          <a:lstStyle/>
          <a:p>
            <a:r>
              <a:rPr lang="en-US" dirty="0"/>
              <a:t>Cable Usages</a:t>
            </a:r>
          </a:p>
        </p:txBody>
      </p:sp>
      <p:sp>
        <p:nvSpPr>
          <p:cNvPr id="3" name="Content Placeholder 2">
            <a:extLst>
              <a:ext uri="{FF2B5EF4-FFF2-40B4-BE49-F238E27FC236}">
                <a16:creationId xmlns:a16="http://schemas.microsoft.com/office/drawing/2014/main" id="{4B0D9B4C-664C-6D64-4C42-9881FE4AEE50}"/>
              </a:ext>
            </a:extLst>
          </p:cNvPr>
          <p:cNvSpPr>
            <a:spLocks noGrp="1"/>
          </p:cNvSpPr>
          <p:nvPr>
            <p:ph idx="1"/>
          </p:nvPr>
        </p:nvSpPr>
        <p:spPr/>
        <p:txBody>
          <a:bodyPr>
            <a:normAutofit fontScale="55000" lnSpcReduction="20000"/>
          </a:bodyPr>
          <a:lstStyle/>
          <a:p>
            <a:r>
              <a:rPr lang="en-US" dirty="0"/>
              <a:t>When it comes to network cabling in highly secure environments, you should be using fiber-optic cabling because the transmission is carried through pulses of light and not through an electrical signal. </a:t>
            </a:r>
          </a:p>
          <a:p>
            <a:r>
              <a:rPr lang="en-US" dirty="0"/>
              <a:t>This has great security benefits because data carried through copper cabling as an electrical signal is susceptible to interference from other electrical components, whereas data transmitted over fiber optics is immune to electrical interference.</a:t>
            </a:r>
          </a:p>
          <a:p>
            <a:r>
              <a:rPr lang="en-US" dirty="0"/>
              <a:t> Also note that UTP cabling leaks signals, so theoretically transmissions could be listened to.</a:t>
            </a:r>
          </a:p>
          <a:p>
            <a:r>
              <a:rPr lang="en-US" dirty="0"/>
              <a:t> Because fiber-optic cabling does not use an electrical signal, the transmission is not leaked and therefore cannot be listened to.</a:t>
            </a:r>
          </a:p>
          <a:p>
            <a:r>
              <a:rPr lang="en-US" dirty="0"/>
              <a:t>Fiber-optic cabling also doesn’t lend itself to tapping into the line as easily as coax or twisted-pair communication.</a:t>
            </a:r>
          </a:p>
          <a:p>
            <a:r>
              <a:rPr lang="en-US" dirty="0"/>
              <a:t> It is possible for a hacker to tap into the fiber-optic line by reflecting some of the light and then converting that light to electrical information to be looked at by the hacker’s computer.</a:t>
            </a:r>
          </a:p>
          <a:p>
            <a:r>
              <a:rPr lang="en-US" dirty="0"/>
              <a:t> Although this attack is possible, it is also easy to detect the loss in light that is caused by this attack with the appropriate intrusion detection system on the cable.</a:t>
            </a:r>
          </a:p>
        </p:txBody>
      </p:sp>
    </p:spTree>
    <p:extLst>
      <p:ext uri="{BB962C8B-B14F-4D97-AF65-F5344CB8AC3E}">
        <p14:creationId xmlns:p14="http://schemas.microsoft.com/office/powerpoint/2010/main" val="2512136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B5B7-85E4-D55E-2C10-D578094CAC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90542E-0924-1944-4D7A-0550E6E0073F}"/>
              </a:ext>
            </a:extLst>
          </p:cNvPr>
          <p:cNvSpPr>
            <a:spLocks noGrp="1"/>
          </p:cNvSpPr>
          <p:nvPr>
            <p:ph idx="1"/>
          </p:nvPr>
        </p:nvSpPr>
        <p:spPr/>
        <p:txBody>
          <a:bodyPr>
            <a:normAutofit fontScale="85000" lnSpcReduction="20000"/>
          </a:bodyPr>
          <a:lstStyle/>
          <a:p>
            <a:r>
              <a:rPr lang="en-US" dirty="0"/>
              <a:t>Another best practice when working in large networks that involve secure and unsecured systems, or what some organizations call protected and unprotected systems, is to use different colored cables for a protected system versus an unprotected system.</a:t>
            </a:r>
          </a:p>
          <a:p>
            <a:r>
              <a:rPr lang="en-US" dirty="0"/>
              <a:t> Then, when assessing security, you can quickly ensure that the protected system is connected to a protected network and not to an unprotected network.</a:t>
            </a:r>
          </a:p>
          <a:p>
            <a:r>
              <a:rPr lang="en-US" dirty="0"/>
              <a:t> A </a:t>
            </a:r>
            <a:r>
              <a:rPr lang="en-US" b="1" dirty="0"/>
              <a:t>protected network</a:t>
            </a:r>
            <a:r>
              <a:rPr lang="en-US" dirty="0"/>
              <a:t> is a controlled network that is not connected to the Internet, while an </a:t>
            </a:r>
            <a:r>
              <a:rPr lang="en-US" b="1" dirty="0"/>
              <a:t>unprotected network</a:t>
            </a:r>
            <a:r>
              <a:rPr lang="en-US" dirty="0"/>
              <a:t> is one that is connected to the Internet.</a:t>
            </a:r>
          </a:p>
          <a:p>
            <a:r>
              <a:rPr lang="en-US" dirty="0"/>
              <a:t> In high-security environments, it is critical that a protected system is never connected to an unprotected network because it could be exposed to malicious software from the Internet.</a:t>
            </a:r>
          </a:p>
        </p:txBody>
      </p:sp>
    </p:spTree>
    <p:extLst>
      <p:ext uri="{BB962C8B-B14F-4D97-AF65-F5344CB8AC3E}">
        <p14:creationId xmlns:p14="http://schemas.microsoft.com/office/powerpoint/2010/main" val="859014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32BC-A9D7-EBCB-66AD-46F099349E4E}"/>
              </a:ext>
            </a:extLst>
          </p:cNvPr>
          <p:cNvSpPr>
            <a:spLocks noGrp="1"/>
          </p:cNvSpPr>
          <p:nvPr>
            <p:ph type="title"/>
          </p:nvPr>
        </p:nvSpPr>
        <p:spPr/>
        <p:txBody>
          <a:bodyPr/>
          <a:lstStyle/>
          <a:p>
            <a:r>
              <a:rPr lang="en-US" dirty="0"/>
              <a:t>Protocol Usage</a:t>
            </a:r>
          </a:p>
        </p:txBody>
      </p:sp>
      <p:sp>
        <p:nvSpPr>
          <p:cNvPr id="3" name="Content Placeholder 2">
            <a:extLst>
              <a:ext uri="{FF2B5EF4-FFF2-40B4-BE49-F238E27FC236}">
                <a16:creationId xmlns:a16="http://schemas.microsoft.com/office/drawing/2014/main" id="{6DF41627-16A8-C9FC-EF60-C4EC1FC3F8F9}"/>
              </a:ext>
            </a:extLst>
          </p:cNvPr>
          <p:cNvSpPr>
            <a:spLocks noGrp="1"/>
          </p:cNvSpPr>
          <p:nvPr>
            <p:ph idx="1"/>
          </p:nvPr>
        </p:nvSpPr>
        <p:spPr/>
        <p:txBody>
          <a:bodyPr>
            <a:normAutofit fontScale="77500" lnSpcReduction="20000"/>
          </a:bodyPr>
          <a:lstStyle/>
          <a:p>
            <a:r>
              <a:rPr lang="en-US" dirty="0"/>
              <a:t>As far as protocols are concerned, ensure that you are using the most secure protocols at all times in environments that require the security.</a:t>
            </a:r>
          </a:p>
          <a:p>
            <a:r>
              <a:rPr lang="en-US" dirty="0"/>
              <a:t> For example, instead of using Telnet to remotely connect to your routers and switches, you should be using SSH.</a:t>
            </a:r>
          </a:p>
          <a:p>
            <a:r>
              <a:rPr lang="en-US" dirty="0"/>
              <a:t> The following secure protocols should be used instead of their insecure equivalent: </a:t>
            </a:r>
          </a:p>
          <a:p>
            <a:pPr marL="0" indent="0">
              <a:buNone/>
            </a:pPr>
            <a:r>
              <a:rPr lang="en-US" dirty="0"/>
              <a:t>■ </a:t>
            </a:r>
            <a:r>
              <a:rPr lang="en-US" dirty="0">
                <a:solidFill>
                  <a:srgbClr val="FF0000"/>
                </a:solidFill>
              </a:rPr>
              <a:t>SSH should be used instead of Telnet.</a:t>
            </a:r>
          </a:p>
          <a:p>
            <a:pPr marL="0" indent="0">
              <a:buNone/>
            </a:pPr>
            <a:r>
              <a:rPr lang="en-US" dirty="0">
                <a:solidFill>
                  <a:srgbClr val="FF0000"/>
                </a:solidFill>
              </a:rPr>
              <a:t>■ The </a:t>
            </a:r>
            <a:r>
              <a:rPr lang="en-US" dirty="0" err="1">
                <a:solidFill>
                  <a:srgbClr val="FF0000"/>
                </a:solidFill>
              </a:rPr>
              <a:t>scp</a:t>
            </a:r>
            <a:r>
              <a:rPr lang="en-US" dirty="0">
                <a:solidFill>
                  <a:srgbClr val="FF0000"/>
                </a:solidFill>
              </a:rPr>
              <a:t> (secure copy) command should be used instead of the copy command to securely copy information between systems.</a:t>
            </a:r>
          </a:p>
          <a:p>
            <a:pPr marL="0" indent="0">
              <a:buNone/>
            </a:pPr>
            <a:r>
              <a:rPr lang="en-US" dirty="0">
                <a:solidFill>
                  <a:srgbClr val="FF0000"/>
                </a:solidFill>
              </a:rPr>
              <a:t> ■ Secure FTP (SFTP or FTPS) should be used instead of FTP to download and upload files.</a:t>
            </a:r>
          </a:p>
          <a:p>
            <a:pPr marL="0" indent="0">
              <a:buNone/>
            </a:pPr>
            <a:r>
              <a:rPr lang="en-US" dirty="0">
                <a:solidFill>
                  <a:srgbClr val="FF0000"/>
                </a:solidFill>
              </a:rPr>
              <a:t> ■ HTTPS should be used instead of HTTP to encrypt web content between the client and server</a:t>
            </a:r>
          </a:p>
        </p:txBody>
      </p:sp>
    </p:spTree>
    <p:extLst>
      <p:ext uri="{BB962C8B-B14F-4D97-AF65-F5344CB8AC3E}">
        <p14:creationId xmlns:p14="http://schemas.microsoft.com/office/powerpoint/2010/main" val="307370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4338-23A8-5B7C-5279-D4BB323DDF21}"/>
              </a:ext>
            </a:extLst>
          </p:cNvPr>
          <p:cNvSpPr>
            <a:spLocks noGrp="1"/>
          </p:cNvSpPr>
          <p:nvPr>
            <p:ph type="title"/>
          </p:nvPr>
        </p:nvSpPr>
        <p:spPr/>
        <p:txBody>
          <a:bodyPr/>
          <a:lstStyle/>
          <a:p>
            <a:r>
              <a:rPr lang="en-US" dirty="0"/>
              <a:t>Self-Study</a:t>
            </a:r>
          </a:p>
        </p:txBody>
      </p:sp>
      <p:sp>
        <p:nvSpPr>
          <p:cNvPr id="3" name="Content Placeholder 2">
            <a:extLst>
              <a:ext uri="{FF2B5EF4-FFF2-40B4-BE49-F238E27FC236}">
                <a16:creationId xmlns:a16="http://schemas.microsoft.com/office/drawing/2014/main" id="{E6BD4AE0-AE61-71E6-7E1F-394B15DFE426}"/>
              </a:ext>
            </a:extLst>
          </p:cNvPr>
          <p:cNvSpPr>
            <a:spLocks noGrp="1"/>
          </p:cNvSpPr>
          <p:nvPr>
            <p:ph idx="1"/>
          </p:nvPr>
        </p:nvSpPr>
        <p:spPr/>
        <p:txBody>
          <a:bodyPr/>
          <a:lstStyle/>
          <a:p>
            <a:pPr marL="514350" indent="-514350">
              <a:buFont typeface="+mj-lt"/>
              <a:buAutoNum type="arabicPeriod"/>
            </a:pPr>
            <a:r>
              <a:rPr lang="en-US" dirty="0"/>
              <a:t>Understanding network cabling</a:t>
            </a:r>
          </a:p>
          <a:p>
            <a:pPr marL="514350" indent="-514350">
              <a:buFont typeface="+mj-lt"/>
              <a:buAutoNum type="arabicPeriod"/>
            </a:pPr>
            <a:r>
              <a:rPr lang="en-US" dirty="0"/>
              <a:t>Understanding IP addresses</a:t>
            </a:r>
          </a:p>
          <a:p>
            <a:pPr marL="514350" indent="-514350">
              <a:buFont typeface="+mj-lt"/>
              <a:buAutoNum type="arabicPeriod"/>
            </a:pPr>
            <a:r>
              <a:rPr lang="en-US" dirty="0"/>
              <a:t>Understanding Transport Layer Protocols (TCP &amp; UDP)</a:t>
            </a:r>
          </a:p>
        </p:txBody>
      </p:sp>
    </p:spTree>
    <p:extLst>
      <p:ext uri="{BB962C8B-B14F-4D97-AF65-F5344CB8AC3E}">
        <p14:creationId xmlns:p14="http://schemas.microsoft.com/office/powerpoint/2010/main" val="311650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descr="&quot;&quot;">
            <a:extLst>
              <a:ext uri="{FF2B5EF4-FFF2-40B4-BE49-F238E27FC236}">
                <a16:creationId xmlns:a16="http://schemas.microsoft.com/office/drawing/2014/main" id="{2E27CD21-2B46-1989-84E0-A0A4C41A3D99}"/>
              </a:ext>
            </a:extLst>
          </p:cNvPr>
          <p:cNvSpPr>
            <a:spLocks noGrp="1" noRot="1" noChangeAspect="1" noMove="1" noResize="1" noEditPoints="1" noAdjustHandles="1" noChangeArrowheads="1" noChangeShapeType="1" noTextEdit="1"/>
          </p:cNvSpPr>
          <p:nvPr/>
        </p:nvSpPr>
        <p:spPr>
          <a:xfrm>
            <a:off x="1524001" y="857250"/>
            <a:ext cx="91424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useBgFill="1">
        <p:nvSpPr>
          <p:cNvPr id="11" name="Rectangle 10" descr="&quot;&quot;">
            <a:extLst>
              <a:ext uri="{FF2B5EF4-FFF2-40B4-BE49-F238E27FC236}">
                <a16:creationId xmlns:a16="http://schemas.microsoft.com/office/drawing/2014/main" id="{E8E71825-7667-7C41-72E8-554F4C0B996B}"/>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 name="Picture 4">
            <a:extLst>
              <a:ext uri="{FF2B5EF4-FFF2-40B4-BE49-F238E27FC236}">
                <a16:creationId xmlns:a16="http://schemas.microsoft.com/office/drawing/2014/main" id="{A0ECC600-7567-7690-8603-B0A289599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82"/>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63F3AAF-0F97-73E2-F961-6096A559F847}"/>
              </a:ext>
            </a:extLst>
          </p:cNvPr>
          <p:cNvSpPr>
            <a:spLocks noGrp="1" noRot="1" noChangeAspect="1" noMove="1" noResize="1" noEditPoints="1" noAdjustHandles="1" noChangeArrowheads="1" noChangeShapeType="1" noTextEdit="1"/>
          </p:cNvSpPr>
          <p:nvPr/>
        </p:nvSpPr>
        <p:spPr>
          <a:xfrm>
            <a:off x="1524003" y="857250"/>
            <a:ext cx="7004405" cy="51435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dirty="0">
              <a:solidFill>
                <a:prstClr val="white"/>
              </a:solidFill>
            </a:endParaRPr>
          </a:p>
        </p:txBody>
      </p:sp>
      <p:sp>
        <p:nvSpPr>
          <p:cNvPr id="7176" name="Title 1">
            <a:extLst>
              <a:ext uri="{FF2B5EF4-FFF2-40B4-BE49-F238E27FC236}">
                <a16:creationId xmlns:a16="http://schemas.microsoft.com/office/drawing/2014/main" id="{B5165BBE-4FE1-5F65-47BC-83CD7D78717F}"/>
              </a:ext>
            </a:extLst>
          </p:cNvPr>
          <p:cNvSpPr>
            <a:spLocks noGrp="1" noChangeArrowheads="1"/>
          </p:cNvSpPr>
          <p:nvPr>
            <p:ph type="ctrTitle"/>
          </p:nvPr>
        </p:nvSpPr>
        <p:spPr>
          <a:xfrm>
            <a:off x="1882775" y="1397001"/>
            <a:ext cx="3017838" cy="2378075"/>
          </a:xfrm>
        </p:spPr>
        <p:txBody>
          <a:bodyPr>
            <a:normAutofit fontScale="90000"/>
          </a:bodyPr>
          <a:lstStyle/>
          <a:p>
            <a:pPr algn="l"/>
            <a:r>
              <a:rPr lang="en-SG" altLang="en-US" sz="3600">
                <a:solidFill>
                  <a:srgbClr val="FFFFFF"/>
                </a:solidFill>
              </a:rPr>
              <a:t>Cabling</a:t>
            </a:r>
            <a:br>
              <a:rPr lang="en-SG" altLang="en-US" sz="3600">
                <a:solidFill>
                  <a:srgbClr val="FFFFFF"/>
                </a:solidFill>
              </a:rPr>
            </a:br>
            <a:r>
              <a:rPr lang="en-SG" altLang="en-US" sz="3600">
                <a:solidFill>
                  <a:srgbClr val="FFFFFF"/>
                </a:solidFill>
              </a:rPr>
              <a:t>A brief journey towards network wiring</a:t>
            </a:r>
          </a:p>
        </p:txBody>
      </p:sp>
      <p:sp>
        <p:nvSpPr>
          <p:cNvPr id="7177" name="Subtitle 2">
            <a:extLst>
              <a:ext uri="{FF2B5EF4-FFF2-40B4-BE49-F238E27FC236}">
                <a16:creationId xmlns:a16="http://schemas.microsoft.com/office/drawing/2014/main" id="{0667716F-9F19-9A44-53F2-6706110FBE07}"/>
              </a:ext>
            </a:extLst>
          </p:cNvPr>
          <p:cNvSpPr>
            <a:spLocks noGrp="1" noChangeArrowheads="1"/>
          </p:cNvSpPr>
          <p:nvPr>
            <p:ph type="subTitle" idx="1"/>
          </p:nvPr>
        </p:nvSpPr>
        <p:spPr bwMode="auto">
          <a:xfrm>
            <a:off x="1882775" y="3911600"/>
            <a:ext cx="3017838" cy="1549400"/>
          </a:xfrm>
        </p:spPr>
        <p:txBody>
          <a:bodyPr wrap="square" numCol="1" anchor="t" anchorCtr="0" compatLnSpc="1">
            <a:prstTxWarp prst="textNoShape">
              <a:avLst/>
            </a:prstTxWarp>
          </a:bodyPr>
          <a:lstStyle/>
          <a:p>
            <a:pPr algn="l"/>
            <a:endParaRPr lang="en-SG" altLang="en-US" dirty="0">
              <a:solidFill>
                <a:srgbClr val="FFFFFF"/>
              </a:solidFill>
            </a:endParaRPr>
          </a:p>
        </p:txBody>
      </p:sp>
      <p:sp>
        <p:nvSpPr>
          <p:cNvPr id="15" name="Frame 14" descr="&quot;&quot;">
            <a:extLst>
              <a:ext uri="{FF2B5EF4-FFF2-40B4-BE49-F238E27FC236}">
                <a16:creationId xmlns:a16="http://schemas.microsoft.com/office/drawing/2014/main" id="{9AFF2115-9AF3-DDD1-4ADA-9C1B04A12DBC}"/>
              </a:ext>
            </a:extLst>
          </p:cNvPr>
          <p:cNvSpPr>
            <a:spLocks noGrp="1" noRot="1" noChangeAspect="1" noMove="1" noResize="1" noEditPoints="1" noAdjustHandles="1" noChangeArrowheads="1" noChangeShapeType="1" noTextEdit="1"/>
          </p:cNvSpPr>
          <p:nvPr/>
        </p:nvSpPr>
        <p:spPr>
          <a:xfrm>
            <a:off x="7297739" y="2270126"/>
            <a:ext cx="2181225" cy="1960563"/>
          </a:xfrm>
          <a:prstGeom prst="frame">
            <a:avLst>
              <a:gd name="adj1" fmla="val 8000"/>
            </a:avLst>
          </a:prstGeom>
          <a:solidFill>
            <a:schemeClr val="accent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blac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
            <a:extLst>
              <a:ext uri="{FF2B5EF4-FFF2-40B4-BE49-F238E27FC236}">
                <a16:creationId xmlns:a16="http://schemas.microsoft.com/office/drawing/2014/main" id="{69B5B0B1-FDC3-FD9B-CBB9-851A241FC42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l="5751" r="13890" b="-2"/>
          <a:stretch>
            <a:fillRect/>
          </a:stretch>
        </p:blipFill>
        <p:spPr bwMode="auto">
          <a:xfrm>
            <a:off x="1524000" y="860425"/>
            <a:ext cx="41290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0">
            <a:extLst>
              <a:ext uri="{FF2B5EF4-FFF2-40B4-BE49-F238E27FC236}">
                <a16:creationId xmlns:a16="http://schemas.microsoft.com/office/drawing/2014/main" id="{CFDCCF5B-0640-1B18-6FB2-334DDF51EC0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itle 3">
            <a:extLst>
              <a:ext uri="{FF2B5EF4-FFF2-40B4-BE49-F238E27FC236}">
                <a16:creationId xmlns:a16="http://schemas.microsoft.com/office/drawing/2014/main" id="{E566D2E0-2439-1D93-039F-59EB89261A2A}"/>
              </a:ext>
            </a:extLst>
          </p:cNvPr>
          <p:cNvSpPr>
            <a:spLocks noGrp="1" noChangeArrowheads="1"/>
          </p:cNvSpPr>
          <p:nvPr>
            <p:ph type="title"/>
          </p:nvPr>
        </p:nvSpPr>
        <p:spPr>
          <a:xfrm>
            <a:off x="5711857" y="563172"/>
            <a:ext cx="5830109" cy="1090612"/>
          </a:xfrm>
        </p:spPr>
        <p:txBody>
          <a:bodyPr>
            <a:normAutofit fontScale="90000"/>
          </a:bodyPr>
          <a:lstStyle/>
          <a:p>
            <a:r>
              <a:rPr lang="en-SG" altLang="en-US" dirty="0">
                <a:solidFill>
                  <a:srgbClr val="000000"/>
                </a:solidFill>
              </a:rPr>
              <a:t>The Importance of Reliable Cabling</a:t>
            </a:r>
          </a:p>
        </p:txBody>
      </p:sp>
      <p:sp>
        <p:nvSpPr>
          <p:cNvPr id="5" name="Content Placeholder 4">
            <a:extLst>
              <a:ext uri="{FF2B5EF4-FFF2-40B4-BE49-F238E27FC236}">
                <a16:creationId xmlns:a16="http://schemas.microsoft.com/office/drawing/2014/main" id="{E95E4CA3-7333-ABCA-970E-4481AA3E1754}"/>
              </a:ext>
            </a:extLst>
          </p:cNvPr>
          <p:cNvSpPr>
            <a:spLocks noGrp="1"/>
          </p:cNvSpPr>
          <p:nvPr>
            <p:ph idx="1"/>
          </p:nvPr>
        </p:nvSpPr>
        <p:spPr>
          <a:xfrm>
            <a:off x="6091237" y="1772816"/>
            <a:ext cx="5963913" cy="4935894"/>
          </a:xfrm>
        </p:spPr>
        <p:txBody>
          <a:bodyPr anchor="ctr">
            <a:normAutofit/>
          </a:bodyPr>
          <a:lstStyle/>
          <a:p>
            <a:pPr>
              <a:defRPr/>
            </a:pPr>
            <a:r>
              <a:rPr lang="en-SG" sz="1600" dirty="0">
                <a:solidFill>
                  <a:srgbClr val="000000"/>
                </a:solidFill>
              </a:rPr>
              <a:t>Data cabling typically accounts for less than 10 percent of the total cost of the network infrastructure. </a:t>
            </a:r>
          </a:p>
          <a:p>
            <a:pPr marL="0" indent="0">
              <a:buNone/>
              <a:defRPr/>
            </a:pPr>
            <a:r>
              <a:rPr lang="en-SG" sz="1600" dirty="0">
                <a:solidFill>
                  <a:srgbClr val="000000"/>
                </a:solidFill>
              </a:rPr>
              <a:t>● The life span of the typical cabling system is upwards of 16 years. Cabling is likely the second most long-lived asset you have (the first being the shell of the building). </a:t>
            </a:r>
          </a:p>
          <a:p>
            <a:pPr marL="0" indent="0">
              <a:buNone/>
              <a:defRPr/>
            </a:pPr>
            <a:r>
              <a:rPr lang="en-SG" sz="1600" dirty="0">
                <a:solidFill>
                  <a:srgbClr val="000000"/>
                </a:solidFill>
              </a:rPr>
              <a:t>● Nearly 70 percent of all network-related problems are due to poor cabling techniques and cable-component problems.</a:t>
            </a:r>
          </a:p>
          <a:p>
            <a:pPr>
              <a:defRPr/>
            </a:pPr>
            <a:r>
              <a:rPr lang="en-SG" sz="1600" dirty="0">
                <a:solidFill>
                  <a:srgbClr val="000000"/>
                </a:solidFill>
              </a:rPr>
              <a:t>If you have installed the proper Category or grade of cable, the majority of cabling problems will usually be related to patch cables, connectors, and termination techniques. The permanent portion of the cable (the part in the wall) will not likely be a problem unless it was damaged during installation.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85FB636D-AB37-83B0-13FE-DB357329F5DB}"/>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0" name="Group 9" descr="&quot;&quot;">
            <a:extLst>
              <a:ext uri="{FF2B5EF4-FFF2-40B4-BE49-F238E27FC236}">
                <a16:creationId xmlns:a16="http://schemas.microsoft.com/office/drawing/2014/main" id="{E8CF9076-0C65-35A0-796C-1394B91DFBBA}"/>
              </a:ext>
            </a:extLst>
          </p:cNvPr>
          <p:cNvGrpSpPr>
            <a:grpSpLocks noGrp="1" noUngrp="1" noRot="1" noChangeAspect="1" noMove="1" noResize="1"/>
          </p:cNvGrpSpPr>
          <p:nvPr/>
        </p:nvGrpSpPr>
        <p:grpSpPr>
          <a:xfrm>
            <a:off x="1524004" y="1769699"/>
            <a:ext cx="548641" cy="505095"/>
            <a:chOff x="3940602" y="308034"/>
            <a:chExt cx="2116791" cy="3428999"/>
          </a:xfrm>
          <a:solidFill>
            <a:schemeClr val="accent4"/>
          </a:solidFill>
        </p:grpSpPr>
        <p:sp>
          <p:nvSpPr>
            <p:cNvPr id="11" name="Rectangle 10">
              <a:extLst>
                <a:ext uri="{FF2B5EF4-FFF2-40B4-BE49-F238E27FC236}">
                  <a16:creationId xmlns:a16="http://schemas.microsoft.com/office/drawing/2014/main" id="{252DEB42-0D94-8489-D6FC-979029B3FDD6}"/>
                </a:ext>
              </a:extLst>
            </p:cNvPr>
            <p:cNvSpPr/>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a:extLst>
                <a:ext uri="{FF2B5EF4-FFF2-40B4-BE49-F238E27FC236}">
                  <a16:creationId xmlns:a16="http://schemas.microsoft.com/office/drawing/2014/main" id="{1C35D92A-A336-C30D-B319-BBFCD812B3CA}"/>
                </a:ext>
              </a:extLst>
            </p:cNvPr>
            <p:cNvSpPr/>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 name="Rectangle 12">
              <a:extLst>
                <a:ext uri="{FF2B5EF4-FFF2-40B4-BE49-F238E27FC236}">
                  <a16:creationId xmlns:a16="http://schemas.microsoft.com/office/drawing/2014/main" id="{4A90F61D-2EBA-8943-E294-7A920A323CAD}"/>
                </a:ext>
              </a:extLst>
            </p:cNvPr>
            <p:cNvSpPr/>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5" name="Rectangle 14" descr="&quot;&quot;">
            <a:extLst>
              <a:ext uri="{FF2B5EF4-FFF2-40B4-BE49-F238E27FC236}">
                <a16:creationId xmlns:a16="http://schemas.microsoft.com/office/drawing/2014/main" id="{BF4F40BB-701C-0A6C-BA2D-35B50165F3A3}"/>
              </a:ext>
            </a:extLst>
          </p:cNvPr>
          <p:cNvSpPr>
            <a:spLocks noGrp="1" noRot="1" noChangeAspect="1" noMove="1" noResize="1" noEditPoints="1" noAdjustHandles="1" noChangeArrowheads="1" noChangeShapeType="1" noTextEdit="1"/>
          </p:cNvSpPr>
          <p:nvPr/>
        </p:nvSpPr>
        <p:spPr>
          <a:xfrm>
            <a:off x="2003426" y="1317626"/>
            <a:ext cx="8181975" cy="142081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9221" name="Title 1">
            <a:extLst>
              <a:ext uri="{FF2B5EF4-FFF2-40B4-BE49-F238E27FC236}">
                <a16:creationId xmlns:a16="http://schemas.microsoft.com/office/drawing/2014/main" id="{D46BCC65-7E49-F16E-A3E2-B23E7DEF2C05}"/>
              </a:ext>
            </a:extLst>
          </p:cNvPr>
          <p:cNvSpPr>
            <a:spLocks noGrp="1" noChangeArrowheads="1"/>
          </p:cNvSpPr>
          <p:nvPr>
            <p:ph type="title"/>
          </p:nvPr>
        </p:nvSpPr>
        <p:spPr>
          <a:xfrm>
            <a:off x="2306639" y="1465264"/>
            <a:ext cx="7456487" cy="1165225"/>
          </a:xfrm>
        </p:spPr>
        <p:txBody>
          <a:bodyPr/>
          <a:lstStyle/>
          <a:p>
            <a:r>
              <a:rPr lang="en-SG" altLang="en-US" sz="3600"/>
              <a:t>The Cost of Poor Cabling</a:t>
            </a:r>
          </a:p>
        </p:txBody>
      </p:sp>
      <p:sp>
        <p:nvSpPr>
          <p:cNvPr id="3" name="Content Placeholder 2">
            <a:extLst>
              <a:ext uri="{FF2B5EF4-FFF2-40B4-BE49-F238E27FC236}">
                <a16:creationId xmlns:a16="http://schemas.microsoft.com/office/drawing/2014/main" id="{D28BF33F-0C01-8998-B028-FE94D6E8D274}"/>
              </a:ext>
            </a:extLst>
          </p:cNvPr>
          <p:cNvSpPr>
            <a:spLocks noGrp="1"/>
          </p:cNvSpPr>
          <p:nvPr>
            <p:ph idx="1"/>
          </p:nvPr>
        </p:nvSpPr>
        <p:spPr>
          <a:xfrm>
            <a:off x="2308225" y="3121025"/>
            <a:ext cx="7454900" cy="2343150"/>
          </a:xfrm>
        </p:spPr>
        <p:txBody>
          <a:bodyPr anchor="ctr">
            <a:normAutofit fontScale="92500" lnSpcReduction="20000"/>
          </a:bodyPr>
          <a:lstStyle/>
          <a:p>
            <a:pPr>
              <a:defRPr/>
            </a:pPr>
            <a:r>
              <a:rPr lang="en-SG" sz="1425"/>
              <a:t>The costs that result from poorly planned and poorly implemented cabling systems can be staggering. </a:t>
            </a:r>
          </a:p>
          <a:p>
            <a:pPr lvl="1">
              <a:defRPr/>
            </a:pPr>
            <a:r>
              <a:rPr lang="en-SG" sz="1425"/>
              <a:t>One company that had recently moved into a new office space used the existing cabling, which was supposed to be Category 5 cable. </a:t>
            </a:r>
          </a:p>
          <a:p>
            <a:pPr lvl="1">
              <a:defRPr/>
            </a:pPr>
            <a:r>
              <a:rPr lang="en-SG" sz="1425"/>
              <a:t>Almost immediately, 100Mbps Ethernet network users reported intermittent problems. These problems included exceptionally slow access times when reading e–mail, saving documents, and using the sales database. </a:t>
            </a:r>
          </a:p>
          <a:p>
            <a:pPr lvl="1">
              <a:defRPr/>
            </a:pPr>
            <a:r>
              <a:rPr lang="en-SG" sz="1425"/>
              <a:t>After many months of network annoyances, the company finally had the cable runs tested. </a:t>
            </a:r>
          </a:p>
          <a:p>
            <a:pPr lvl="1">
              <a:defRPr/>
            </a:pPr>
            <a:r>
              <a:rPr lang="en-SG" sz="1425"/>
              <a:t>Many cables did not even meet the minimum requirements of a Category 5 installation, and other cabling runs were installed and terminated poorly</a:t>
            </a:r>
          </a:p>
        </p:txBody>
      </p:sp>
      <p:cxnSp>
        <p:nvCxnSpPr>
          <p:cNvPr id="17" name="Straight Connector 16" descr="&quot;&quot;">
            <a:extLst>
              <a:ext uri="{FF2B5EF4-FFF2-40B4-BE49-F238E27FC236}">
                <a16:creationId xmlns:a16="http://schemas.microsoft.com/office/drawing/2014/main" id="{752C6509-0EFC-BE23-3ACD-AF1ED2955C79}"/>
              </a:ext>
            </a:extLst>
          </p:cNvPr>
          <p:cNvCxnSpPr>
            <a:cxnSpLocks noGrp="1" noRot="1" noChangeAspect="1" noMove="1" noResize="1" noEditPoints="1" noAdjustHandles="1" noChangeArrowheads="1" noChangeShapeType="1"/>
          </p:cNvCxnSpPr>
          <p:nvPr/>
        </p:nvCxnSpPr>
        <p:spPr>
          <a:xfrm flipH="1">
            <a:off x="2152650" y="572135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3B5E144B-F606-A34D-EDFC-28163457C0A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EF4D7820-CB72-34C2-D300-E17F1F0451F2}"/>
              </a:ext>
            </a:extLst>
          </p:cNvPr>
          <p:cNvSpPr>
            <a:spLocks noGrp="1"/>
          </p:cNvSpPr>
          <p:nvPr>
            <p:ph type="title"/>
          </p:nvPr>
        </p:nvSpPr>
        <p:spPr>
          <a:xfrm>
            <a:off x="2130425" y="1147764"/>
            <a:ext cx="6927850" cy="892175"/>
          </a:xfrm>
        </p:spPr>
        <p:txBody>
          <a:bodyPr rtlCol="0" anchor="b">
            <a:normAutofit fontScale="90000"/>
          </a:bodyPr>
          <a:lstStyle/>
          <a:p>
            <a:pPr>
              <a:defRPr/>
            </a:pPr>
            <a:r>
              <a:rPr lang="en-SG" sz="4050"/>
              <a:t>Cabling and the Need for Speed</a:t>
            </a:r>
          </a:p>
        </p:txBody>
      </p:sp>
      <p:grpSp>
        <p:nvGrpSpPr>
          <p:cNvPr id="10244" name="Group 9">
            <a:extLst>
              <a:ext uri="{FF2B5EF4-FFF2-40B4-BE49-F238E27FC236}">
                <a16:creationId xmlns:a16="http://schemas.microsoft.com/office/drawing/2014/main" id="{FAB9BED5-072C-F459-E057-AC2B66A6805F}"/>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1" name="Rectangle 10" descr="&quot;&quot;">
              <a:extLst>
                <a:ext uri="{FF2B5EF4-FFF2-40B4-BE49-F238E27FC236}">
                  <a16:creationId xmlns:a16="http://schemas.microsoft.com/office/drawing/2014/main" id="{661F0DF5-449B-EA55-92F2-E5C3D9AB3D99}"/>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descr="&quot;&quot;">
              <a:extLst>
                <a:ext uri="{FF2B5EF4-FFF2-40B4-BE49-F238E27FC236}">
                  <a16:creationId xmlns:a16="http://schemas.microsoft.com/office/drawing/2014/main" id="{B87AB389-6C2F-FD38-3DC3-3DD874AC5B85}"/>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 name="Rectangle 13" descr="&quot;&quot;">
            <a:extLst>
              <a:ext uri="{FF2B5EF4-FFF2-40B4-BE49-F238E27FC236}">
                <a16:creationId xmlns:a16="http://schemas.microsoft.com/office/drawing/2014/main" id="{4C51BD7A-D2CC-02C6-6695-24EDFE2026DC}"/>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246" name="Content Placeholder 2">
            <a:extLst>
              <a:ext uri="{FF2B5EF4-FFF2-40B4-BE49-F238E27FC236}">
                <a16:creationId xmlns:a16="http://schemas.microsoft.com/office/drawing/2014/main" id="{561965D8-D6D2-4B44-2484-EF1B869F8267}"/>
              </a:ext>
            </a:extLst>
          </p:cNvPr>
          <p:cNvSpPr>
            <a:spLocks noGrp="1" noChangeArrowheads="1"/>
          </p:cNvSpPr>
          <p:nvPr>
            <p:ph idx="1"/>
          </p:nvPr>
        </p:nvSpPr>
        <p:spPr bwMode="auto">
          <a:xfrm>
            <a:off x="2119313" y="2806701"/>
            <a:ext cx="7607300" cy="2576513"/>
          </a:xfrm>
        </p:spPr>
        <p:txBody>
          <a:bodyPr wrap="square" numCol="1" anchor="ctr" anchorCtr="0" compatLnSpc="1">
            <a:prstTxWarp prst="textNoShape">
              <a:avLst/>
            </a:prstTxWarp>
            <a:normAutofit fontScale="92500" lnSpcReduction="10000"/>
          </a:bodyPr>
          <a:lstStyle/>
          <a:p>
            <a:r>
              <a:rPr lang="en-SG" altLang="en-US" sz="1800"/>
              <a:t>The past few years have seen some tremendous advances not only in networking technologies but also in the demands placed on them. </a:t>
            </a:r>
          </a:p>
          <a:p>
            <a:r>
              <a:rPr lang="en-SG" altLang="en-US" sz="1800"/>
              <a:t>In the past 20 years, we have seen the emergence of standards for </a:t>
            </a:r>
            <a:r>
              <a:rPr lang="en-SG" altLang="en-US" sz="1800" b="1"/>
              <a:t>10Mb Ethernet, 16Mb Token Ring, 100Mb FDDI, 100Mb Ethernet, 155Mb ATM (Asynchronous Transfer Mode), 655Mb ATM, 1Gb Ethernet, 2.5Gb ATM., and 10Gb Ethernet</a:t>
            </a:r>
            <a:r>
              <a:rPr lang="en-SG" altLang="en-US" sz="1800"/>
              <a:t> (over optical fiber only as of this writing). </a:t>
            </a:r>
          </a:p>
          <a:p>
            <a:r>
              <a:rPr lang="en-SG" altLang="en-US" sz="1800"/>
              <a:t>Network technology designers are already planning technologies to support data rates of up to 100Gbps.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6A561-ED97-C0F0-1533-E52733F67C70}"/>
              </a:ext>
            </a:extLst>
          </p:cNvPr>
          <p:cNvSpPr>
            <a:spLocks noGrp="1"/>
          </p:cNvSpPr>
          <p:nvPr>
            <p:ph idx="4294967295"/>
          </p:nvPr>
        </p:nvSpPr>
        <p:spPr>
          <a:xfrm>
            <a:off x="0" y="1825625"/>
            <a:ext cx="10515600" cy="4351338"/>
          </a:xfrm>
        </p:spPr>
        <p:txBody>
          <a:bodyPr/>
          <a:lstStyle/>
          <a:p>
            <a:pPr algn="ctr"/>
            <a:r>
              <a:rPr lang="en-US" dirty="0"/>
              <a:t>Understanding Network Devices &amp; Cabling</a:t>
            </a:r>
          </a:p>
        </p:txBody>
      </p:sp>
    </p:spTree>
    <p:extLst>
      <p:ext uri="{BB962C8B-B14F-4D97-AF65-F5344CB8AC3E}">
        <p14:creationId xmlns:p14="http://schemas.microsoft.com/office/powerpoint/2010/main" val="266180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EA81D986-035A-3C68-4383-E7C03513136C}"/>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0" name="Group 9" descr="&quot;&quot;">
            <a:extLst>
              <a:ext uri="{FF2B5EF4-FFF2-40B4-BE49-F238E27FC236}">
                <a16:creationId xmlns:a16="http://schemas.microsoft.com/office/drawing/2014/main" id="{56218164-6646-8B63-B0B3-90D1AA20D9F7}"/>
              </a:ext>
            </a:extLst>
          </p:cNvPr>
          <p:cNvGrpSpPr>
            <a:grpSpLocks noGrp="1" noUngrp="1" noRot="1" noChangeAspect="1" noMove="1" noResize="1"/>
          </p:cNvGrpSpPr>
          <p:nvPr/>
        </p:nvGrpSpPr>
        <p:grpSpPr>
          <a:xfrm rot="5400000">
            <a:off x="-231330" y="2856887"/>
            <a:ext cx="4395038" cy="395784"/>
            <a:chOff x="6081624" y="1998368"/>
            <a:chExt cx="5613457" cy="782175"/>
          </a:xfrm>
          <a:solidFill>
            <a:schemeClr val="accent4"/>
          </a:solidFill>
        </p:grpSpPr>
        <p:sp>
          <p:nvSpPr>
            <p:cNvPr id="11" name="Rectangle 10">
              <a:extLst>
                <a:ext uri="{FF2B5EF4-FFF2-40B4-BE49-F238E27FC236}">
                  <a16:creationId xmlns:a16="http://schemas.microsoft.com/office/drawing/2014/main" id="{F9E482EA-23E1-E3A8-2DBC-10AD04F95E5A}"/>
                </a:ext>
              </a:extLst>
            </p:cNvPr>
            <p:cNvSpPr/>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 name="Rectangle 11">
              <a:extLst>
                <a:ext uri="{FF2B5EF4-FFF2-40B4-BE49-F238E27FC236}">
                  <a16:creationId xmlns:a16="http://schemas.microsoft.com/office/drawing/2014/main" id="{9BFC9A4F-0B0A-E0B1-FD08-2791772FB904}"/>
                </a:ext>
              </a:extLst>
            </p:cNvPr>
            <p:cNvSpPr/>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 name="Rectangle 13" descr="&quot;&quot;">
            <a:extLst>
              <a:ext uri="{FF2B5EF4-FFF2-40B4-BE49-F238E27FC236}">
                <a16:creationId xmlns:a16="http://schemas.microsoft.com/office/drawing/2014/main" id="{363B0C81-0E04-23D5-8812-3B2C0261655F}"/>
              </a:ext>
            </a:extLst>
          </p:cNvPr>
          <p:cNvSpPr>
            <a:spLocks noGrp="1" noRot="1" noChangeAspect="1" noMove="1" noResize="1" noEditPoints="1" noAdjustHandles="1" noChangeArrowheads="1" noChangeShapeType="1" noTextEdit="1"/>
          </p:cNvSpPr>
          <p:nvPr/>
        </p:nvSpPr>
        <p:spPr>
          <a:xfrm>
            <a:off x="1958975" y="1549400"/>
            <a:ext cx="8332788" cy="40957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A3386BB8-51A2-0D42-5637-01B8C0B58952}"/>
              </a:ext>
            </a:extLst>
          </p:cNvPr>
          <p:cNvSpPr>
            <a:spLocks noGrp="1"/>
          </p:cNvSpPr>
          <p:nvPr>
            <p:ph type="title"/>
          </p:nvPr>
        </p:nvSpPr>
        <p:spPr>
          <a:xfrm>
            <a:off x="2486026" y="1785939"/>
            <a:ext cx="7388225" cy="1012825"/>
          </a:xfrm>
        </p:spPr>
        <p:txBody>
          <a:bodyPr rtlCol="0" anchor="b">
            <a:normAutofit/>
          </a:bodyPr>
          <a:lstStyle/>
          <a:p>
            <a:pPr>
              <a:defRPr/>
            </a:pPr>
            <a:r>
              <a:rPr lang="en-SG" sz="4050"/>
              <a:t>Cont…</a:t>
            </a:r>
          </a:p>
        </p:txBody>
      </p:sp>
      <p:sp>
        <p:nvSpPr>
          <p:cNvPr id="11270" name="Content Placeholder 2">
            <a:extLst>
              <a:ext uri="{FF2B5EF4-FFF2-40B4-BE49-F238E27FC236}">
                <a16:creationId xmlns:a16="http://schemas.microsoft.com/office/drawing/2014/main" id="{564D9B6B-CB96-EE4C-7C94-97324F4DC891}"/>
              </a:ext>
            </a:extLst>
          </p:cNvPr>
          <p:cNvSpPr>
            <a:spLocks noGrp="1" noChangeArrowheads="1"/>
          </p:cNvSpPr>
          <p:nvPr>
            <p:ph idx="1"/>
          </p:nvPr>
        </p:nvSpPr>
        <p:spPr bwMode="auto">
          <a:xfrm>
            <a:off x="2490789" y="3033714"/>
            <a:ext cx="7388225" cy="2274887"/>
          </a:xfrm>
        </p:spPr>
        <p:txBody>
          <a:bodyPr wrap="square" numCol="1" anchor="ctr" anchorCtr="0" compatLnSpc="1">
            <a:prstTxWarp prst="textNoShape">
              <a:avLst/>
            </a:prstTxWarp>
          </a:bodyPr>
          <a:lstStyle/>
          <a:p>
            <a:r>
              <a:rPr lang="en-SG" altLang="en-US" sz="1500"/>
              <a:t>The average number of nodes on a network segment has decreased dramatically, while the number of applications and the size of the data transferred has increased dramatically. </a:t>
            </a:r>
          </a:p>
          <a:p>
            <a:r>
              <a:rPr lang="en-SG" altLang="en-US" sz="1500"/>
              <a:t>Applications are becoming more complex, and the amount of network bandwidth required by the typical user is increasing.</a:t>
            </a:r>
          </a:p>
          <a:p>
            <a:endParaRPr lang="en-SG" altLang="en-US"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C300644-9191-AB86-50A6-F53F31C9F2F5}"/>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2291" name="Group 9">
            <a:extLst>
              <a:ext uri="{FF2B5EF4-FFF2-40B4-BE49-F238E27FC236}">
                <a16:creationId xmlns:a16="http://schemas.microsoft.com/office/drawing/2014/main" id="{D4038F54-7610-92EB-F7AE-6D0E20A20247}"/>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EAC2D4BF-7FFA-FFDB-25C6-ECFCC4230967}"/>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ABF74B25-25ED-304A-6A9F-177C7EDC08F6}"/>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43991B77-175B-F818-6500-3E62931A7CAD}"/>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CD9BE60D-E985-09A1-D2F9-74040C0A12C0}"/>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2294" name="Title 1">
            <a:extLst>
              <a:ext uri="{FF2B5EF4-FFF2-40B4-BE49-F238E27FC236}">
                <a16:creationId xmlns:a16="http://schemas.microsoft.com/office/drawing/2014/main" id="{DFBEDBCA-4E0B-085F-4BC4-A970412F9BDF}"/>
              </a:ext>
            </a:extLst>
          </p:cNvPr>
          <p:cNvSpPr>
            <a:spLocks noGrp="1" noChangeArrowheads="1"/>
          </p:cNvSpPr>
          <p:nvPr>
            <p:ph type="title"/>
          </p:nvPr>
        </p:nvSpPr>
        <p:spPr>
          <a:xfrm>
            <a:off x="2389189" y="1787526"/>
            <a:ext cx="3006725" cy="3509963"/>
          </a:xfrm>
        </p:spPr>
        <p:txBody>
          <a:bodyPr/>
          <a:lstStyle/>
          <a:p>
            <a:r>
              <a:rPr lang="en-SG" altLang="en-US" dirty="0"/>
              <a:t>Types of Communication Media</a:t>
            </a:r>
          </a:p>
        </p:txBody>
      </p:sp>
      <p:sp>
        <p:nvSpPr>
          <p:cNvPr id="3" name="Content Placeholder 2">
            <a:extLst>
              <a:ext uri="{FF2B5EF4-FFF2-40B4-BE49-F238E27FC236}">
                <a16:creationId xmlns:a16="http://schemas.microsoft.com/office/drawing/2014/main" id="{4A8891C2-D015-6182-2330-5C0F70FA8DC2}"/>
              </a:ext>
            </a:extLst>
          </p:cNvPr>
          <p:cNvSpPr>
            <a:spLocks noGrp="1"/>
          </p:cNvSpPr>
          <p:nvPr>
            <p:ph idx="1"/>
          </p:nvPr>
        </p:nvSpPr>
        <p:spPr>
          <a:xfrm>
            <a:off x="6243638" y="1787526"/>
            <a:ext cx="3727450" cy="3509963"/>
          </a:xfrm>
        </p:spPr>
        <p:txBody>
          <a:bodyPr anchor="ctr">
            <a:normAutofit fontScale="92500" lnSpcReduction="10000"/>
          </a:bodyPr>
          <a:lstStyle/>
          <a:p>
            <a:pPr>
              <a:defRPr/>
            </a:pPr>
            <a:r>
              <a:rPr lang="en-SG" sz="1275"/>
              <a:t>Four major types of communications media (cabling) are available for data networking today:</a:t>
            </a:r>
            <a:r>
              <a:rPr lang="en-SG" sz="1275" b="1"/>
              <a:t> unshielded twisted pair (UTP), shielded or screened twisted pair (STP or ScTP), coaxial, and fiber optic (FO)</a:t>
            </a:r>
            <a:r>
              <a:rPr lang="en-SG" sz="1275"/>
              <a:t>. </a:t>
            </a:r>
          </a:p>
          <a:p>
            <a:pPr>
              <a:defRPr/>
            </a:pPr>
            <a:r>
              <a:rPr lang="en-SG" sz="1275"/>
              <a:t>It is important to distinguish between backbone cables and horizontal cables. </a:t>
            </a:r>
          </a:p>
          <a:p>
            <a:pPr lvl="1">
              <a:defRPr/>
            </a:pPr>
            <a:r>
              <a:rPr lang="en-SG" sz="1275"/>
              <a:t>Backbone cables connect network equipment such as servers, switches, and routers and connect equipment rooms and communication closets.</a:t>
            </a:r>
          </a:p>
          <a:p>
            <a:pPr lvl="1">
              <a:defRPr/>
            </a:pPr>
            <a:r>
              <a:rPr lang="en-SG" sz="1275"/>
              <a:t> Horizontal cables run from the communication closets to the wall outlets. </a:t>
            </a:r>
          </a:p>
          <a:p>
            <a:pPr lvl="1">
              <a:defRPr/>
            </a:pPr>
            <a:r>
              <a:rPr lang="en-SG" sz="1275"/>
              <a:t>For new installations, multistrand fiber-optic cable is essentially universal as backbone cable.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D17CD590-AEC3-CD4E-F09E-51FA2835EE72}"/>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3315" name="Group 9">
            <a:extLst>
              <a:ext uri="{FF2B5EF4-FFF2-40B4-BE49-F238E27FC236}">
                <a16:creationId xmlns:a16="http://schemas.microsoft.com/office/drawing/2014/main" id="{DF026B27-6467-3F57-E52A-F2A6972EBA5D}"/>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A26ED00E-3E91-3A7A-79DD-DFAAA8905795}"/>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ED7C2CB1-6B26-5BAB-C3B1-18893C1E0F2C}"/>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FFE91A6B-0FB4-0AA1-1C06-6A2D05A9C836}"/>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E2ACAA5F-D51E-D410-0341-27B0E4B32BD1}"/>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318" name="Title 1">
            <a:extLst>
              <a:ext uri="{FF2B5EF4-FFF2-40B4-BE49-F238E27FC236}">
                <a16:creationId xmlns:a16="http://schemas.microsoft.com/office/drawing/2014/main" id="{1DC4D48A-54CF-1957-DC0F-95F8CFBEA795}"/>
              </a:ext>
            </a:extLst>
          </p:cNvPr>
          <p:cNvSpPr>
            <a:spLocks noGrp="1" noChangeArrowheads="1"/>
          </p:cNvSpPr>
          <p:nvPr>
            <p:ph type="title"/>
          </p:nvPr>
        </p:nvSpPr>
        <p:spPr>
          <a:xfrm>
            <a:off x="2389189" y="1787526"/>
            <a:ext cx="3006725" cy="3509963"/>
          </a:xfrm>
        </p:spPr>
        <p:txBody>
          <a:bodyPr/>
          <a:lstStyle/>
          <a:p>
            <a:r>
              <a:rPr lang="en-SG" altLang="en-US" sz="3900"/>
              <a:t>Twisted-Pair Cable</a:t>
            </a:r>
          </a:p>
        </p:txBody>
      </p:sp>
      <p:sp>
        <p:nvSpPr>
          <p:cNvPr id="13319" name="Content Placeholder 2">
            <a:extLst>
              <a:ext uri="{FF2B5EF4-FFF2-40B4-BE49-F238E27FC236}">
                <a16:creationId xmlns:a16="http://schemas.microsoft.com/office/drawing/2014/main" id="{4EBAF148-96CC-5930-57B9-0854223E240B}"/>
              </a:ext>
            </a:extLst>
          </p:cNvPr>
          <p:cNvSpPr>
            <a:spLocks noGrp="1" noChangeArrowheads="1"/>
          </p:cNvSpPr>
          <p:nvPr>
            <p:ph idx="1"/>
          </p:nvPr>
        </p:nvSpPr>
        <p:spPr bwMode="auto">
          <a:xfrm>
            <a:off x="6243638" y="1787526"/>
            <a:ext cx="3727450" cy="3509963"/>
          </a:xfrm>
        </p:spPr>
        <p:txBody>
          <a:bodyPr wrap="square" numCol="1" anchor="ctr" anchorCtr="0" compatLnSpc="1">
            <a:prstTxWarp prst="textNoShape">
              <a:avLst/>
            </a:prstTxWarp>
            <a:normAutofit lnSpcReduction="10000"/>
          </a:bodyPr>
          <a:lstStyle/>
          <a:p>
            <a:r>
              <a:rPr lang="en-SG" altLang="en-US" sz="1500"/>
              <a:t>By far the most economical and widely installed cabling today is twisted-pair wiring. </a:t>
            </a:r>
          </a:p>
          <a:p>
            <a:r>
              <a:rPr lang="en-SG" altLang="en-US" sz="1500"/>
              <a:t>Not only is twisted-pair wiring less expensive than other media, installation is also simpler, and the tools required to install it are not as costly. </a:t>
            </a:r>
          </a:p>
          <a:p>
            <a:r>
              <a:rPr lang="en-SG" altLang="en-US" sz="1500"/>
              <a:t>Unshielded twisted pair (UTP) and shielded twisted pair (STP) are the two primary varieties of twisted pair on the market today. </a:t>
            </a:r>
          </a:p>
          <a:p>
            <a:r>
              <a:rPr lang="en-SG" altLang="en-US" sz="1500"/>
              <a:t>Screened twisted pair (ScTP) is a variant of STP.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5" name="Rectangle 134" descr="&quot;&quot;">
            <a:extLst>
              <a:ext uri="{FF2B5EF4-FFF2-40B4-BE49-F238E27FC236}">
                <a16:creationId xmlns:a16="http://schemas.microsoft.com/office/drawing/2014/main" id="{361FFBDD-5C90-3EEF-A670-C233BF56993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 name="Title 1">
            <a:extLst>
              <a:ext uri="{FF2B5EF4-FFF2-40B4-BE49-F238E27FC236}">
                <a16:creationId xmlns:a16="http://schemas.microsoft.com/office/drawing/2014/main" id="{FB9AB352-0732-4B3B-1BA1-595FF6AD6099}"/>
              </a:ext>
            </a:extLst>
          </p:cNvPr>
          <p:cNvSpPr>
            <a:spLocks noGrp="1"/>
          </p:cNvSpPr>
          <p:nvPr>
            <p:ph type="title"/>
          </p:nvPr>
        </p:nvSpPr>
        <p:spPr>
          <a:xfrm>
            <a:off x="1966914" y="1498600"/>
            <a:ext cx="3419475" cy="846138"/>
          </a:xfrm>
        </p:spPr>
        <p:txBody>
          <a:bodyPr vert="horz" lIns="68580" tIns="34290" rIns="68580" bIns="34290" rtlCol="0" anchor="ctr">
            <a:normAutofit fontScale="90000"/>
          </a:bodyPr>
          <a:lstStyle/>
          <a:p>
            <a:pPr>
              <a:defRPr/>
            </a:pPr>
            <a:r>
              <a:rPr lang="en-US" sz="2775"/>
              <a:t>Unshielded Twisted Pair (UTP)</a:t>
            </a:r>
          </a:p>
        </p:txBody>
      </p:sp>
      <p:grpSp>
        <p:nvGrpSpPr>
          <p:cNvPr id="14340" name="Group 136">
            <a:extLst>
              <a:ext uri="{FF2B5EF4-FFF2-40B4-BE49-F238E27FC236}">
                <a16:creationId xmlns:a16="http://schemas.microsoft.com/office/drawing/2014/main" id="{02E78CEC-65BA-1EB7-A41C-663D9CCDB9FF}"/>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24000" y="1670051"/>
            <a:ext cx="266700" cy="504825"/>
            <a:chOff x="0" y="823811"/>
            <a:chExt cx="355196" cy="673460"/>
          </a:xfrm>
        </p:grpSpPr>
        <p:sp>
          <p:nvSpPr>
            <p:cNvPr id="138" name="Rectangle 137" descr="&quot;&quot;">
              <a:extLst>
                <a:ext uri="{FF2B5EF4-FFF2-40B4-BE49-F238E27FC236}">
                  <a16:creationId xmlns:a16="http://schemas.microsoft.com/office/drawing/2014/main" id="{496A2131-C14F-AE7B-FEA9-564EC1D8CE32}"/>
                </a:ext>
              </a:extLst>
            </p:cNvPr>
            <p:cNvSpPr/>
            <p:nvPr/>
          </p:nvSpPr>
          <p:spPr>
            <a:xfrm>
              <a:off x="0" y="823811"/>
              <a:ext cx="8668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39" name="Rectangle 138" descr="&quot;&quot;">
              <a:extLst>
                <a:ext uri="{FF2B5EF4-FFF2-40B4-BE49-F238E27FC236}">
                  <a16:creationId xmlns:a16="http://schemas.microsoft.com/office/drawing/2014/main" id="{FE53D7BB-6F92-C257-FF9D-8DC26A14E205}"/>
                </a:ext>
              </a:extLst>
            </p:cNvPr>
            <p:cNvSpPr/>
            <p:nvPr/>
          </p:nvSpPr>
          <p:spPr>
            <a:xfrm>
              <a:off x="158570" y="823811"/>
              <a:ext cx="196626"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41" name="Rectangle 140" descr="&quot;&quot;">
            <a:extLst>
              <a:ext uri="{FF2B5EF4-FFF2-40B4-BE49-F238E27FC236}">
                <a16:creationId xmlns:a16="http://schemas.microsoft.com/office/drawing/2014/main" id="{2E3F4734-04FA-46D2-5B43-D6207561276E}"/>
              </a:ext>
            </a:extLst>
          </p:cNvPr>
          <p:cNvSpPr>
            <a:spLocks noGrp="1" noRot="1" noChangeAspect="1" noMove="1" noResize="1" noEditPoints="1" noAdjustHandles="1" noChangeArrowheads="1" noChangeShapeType="1" noTextEdit="1"/>
          </p:cNvSpPr>
          <p:nvPr/>
        </p:nvSpPr>
        <p:spPr>
          <a:xfrm flipH="1">
            <a:off x="2022476" y="2425700"/>
            <a:ext cx="3224213" cy="206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3" name="Content Placeholder 2">
            <a:extLst>
              <a:ext uri="{FF2B5EF4-FFF2-40B4-BE49-F238E27FC236}">
                <a16:creationId xmlns:a16="http://schemas.microsoft.com/office/drawing/2014/main" id="{D01AE21C-87FA-BAE0-A0EC-4F9F1AB3833A}"/>
              </a:ext>
            </a:extLst>
          </p:cNvPr>
          <p:cNvSpPr>
            <a:spLocks noGrp="1"/>
          </p:cNvSpPr>
          <p:nvPr>
            <p:ph sz="half" idx="1"/>
          </p:nvPr>
        </p:nvSpPr>
        <p:spPr>
          <a:xfrm>
            <a:off x="1966914" y="2605088"/>
            <a:ext cx="3419475" cy="2984500"/>
          </a:xfrm>
        </p:spPr>
        <p:txBody>
          <a:bodyPr vert="horz" lIns="68580" tIns="34290" rIns="68580" bIns="34290" rtlCol="0" anchor="ctr">
            <a:normAutofit fontScale="92500" lnSpcReduction="20000"/>
          </a:bodyPr>
          <a:lstStyle/>
          <a:p>
            <a:pPr>
              <a:defRPr/>
            </a:pPr>
            <a:r>
              <a:rPr lang="en-US" sz="1425"/>
              <a:t> Unshielded twisted pair (UTP) for LANs first became common in the late 1980s with the advent of Ethernet over twisted-pair wiring and the 10Base-T standard. </a:t>
            </a:r>
          </a:p>
          <a:p>
            <a:pPr>
              <a:defRPr/>
            </a:pPr>
            <a:r>
              <a:rPr lang="en-US" sz="1425"/>
              <a:t>UTP is cost effective and simple to install, and its bandwidth capabilities are continually being improved.</a:t>
            </a:r>
          </a:p>
          <a:p>
            <a:pPr>
              <a:defRPr/>
            </a:pPr>
            <a:r>
              <a:rPr lang="en-US" sz="1425"/>
              <a:t>UTP cabling typically has only an outer covering (jacket) consisting of some type of nonconducting material. </a:t>
            </a:r>
          </a:p>
          <a:p>
            <a:pPr>
              <a:defRPr/>
            </a:pPr>
            <a:r>
              <a:rPr lang="en-US" sz="1425"/>
              <a:t>This jacket covers one or more pairs of wire that are twisted together. </a:t>
            </a:r>
          </a:p>
        </p:txBody>
      </p:sp>
      <p:sp>
        <p:nvSpPr>
          <p:cNvPr id="143" name="Rectangle 142" descr="&quot;&quot;">
            <a:extLst>
              <a:ext uri="{FF2B5EF4-FFF2-40B4-BE49-F238E27FC236}">
                <a16:creationId xmlns:a16="http://schemas.microsoft.com/office/drawing/2014/main" id="{393FA93D-4540-5F6F-AF1D-F6D79EFDF89F}"/>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45" name="Rectangle 144" descr="&quot;&quot;">
            <a:extLst>
              <a:ext uri="{FF2B5EF4-FFF2-40B4-BE49-F238E27FC236}">
                <a16:creationId xmlns:a16="http://schemas.microsoft.com/office/drawing/2014/main" id="{8E3ECDA8-5D25-2296-0AFD-25A823184992}"/>
              </a:ext>
            </a:extLst>
          </p:cNvPr>
          <p:cNvSpPr>
            <a:spLocks noGrp="1" noRot="1" noChangeAspect="1" noMove="1" noResize="1" noEditPoints="1" noAdjustHandles="1" noChangeArrowheads="1" noChangeShapeType="1" noTextEdit="1"/>
          </p:cNvSpPr>
          <p:nvPr/>
        </p:nvSpPr>
        <p:spPr>
          <a:xfrm>
            <a:off x="5788026" y="1243013"/>
            <a:ext cx="4506913" cy="43751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4345" name="Picture 2" descr="Black UTP Cable, Rs 3000 /piece VG-TECH INFOTEL | ID: 17677459533">
            <a:extLst>
              <a:ext uri="{FF2B5EF4-FFF2-40B4-BE49-F238E27FC236}">
                <a16:creationId xmlns:a16="http://schemas.microsoft.com/office/drawing/2014/main" id="{C3B60089-DEE1-8D6E-1062-416E6D61797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22679" r="19551" b="-2"/>
          <a:stretch>
            <a:fillRect/>
          </a:stretch>
        </p:blipFill>
        <p:spPr bwMode="auto">
          <a:xfrm>
            <a:off x="6007101" y="1457325"/>
            <a:ext cx="4068763" cy="3943350"/>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1703376-FBD3-7344-FFC3-4FD0ABEBB854}"/>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15363" name="Group 9">
            <a:extLst>
              <a:ext uri="{FF2B5EF4-FFF2-40B4-BE49-F238E27FC236}">
                <a16:creationId xmlns:a16="http://schemas.microsoft.com/office/drawing/2014/main" id="{59F2A812-8816-E5A9-ECBA-70A5EA50CFC8}"/>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D29E2677-8865-394D-F1B1-2A278DF26535}"/>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038F98EC-AB03-0E20-1A54-EFA1AFCA395F}"/>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C1FA457E-5823-8D8D-330D-12D5F8DA2D27}"/>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2B3E43A7-C30B-602C-4D03-C153F875438B}"/>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366" name="Title 1">
            <a:extLst>
              <a:ext uri="{FF2B5EF4-FFF2-40B4-BE49-F238E27FC236}">
                <a16:creationId xmlns:a16="http://schemas.microsoft.com/office/drawing/2014/main" id="{62DE4F86-4802-9D56-FE24-B23863842B70}"/>
              </a:ext>
            </a:extLst>
          </p:cNvPr>
          <p:cNvSpPr>
            <a:spLocks noGrp="1" noChangeArrowheads="1"/>
          </p:cNvSpPr>
          <p:nvPr>
            <p:ph type="title"/>
          </p:nvPr>
        </p:nvSpPr>
        <p:spPr>
          <a:xfrm>
            <a:off x="2389189" y="1787526"/>
            <a:ext cx="3006725" cy="3509963"/>
          </a:xfrm>
        </p:spPr>
        <p:txBody>
          <a:bodyPr/>
          <a:lstStyle/>
          <a:p>
            <a:r>
              <a:rPr lang="en-SG" altLang="en-US" sz="3900"/>
              <a:t>Cont..</a:t>
            </a:r>
          </a:p>
        </p:txBody>
      </p:sp>
      <p:sp>
        <p:nvSpPr>
          <p:cNvPr id="15367" name="Content Placeholder 2">
            <a:extLst>
              <a:ext uri="{FF2B5EF4-FFF2-40B4-BE49-F238E27FC236}">
                <a16:creationId xmlns:a16="http://schemas.microsoft.com/office/drawing/2014/main" id="{85FC6A9D-7509-75C1-6E78-37C4BC81A4A3}"/>
              </a:ext>
            </a:extLst>
          </p:cNvPr>
          <p:cNvSpPr>
            <a:spLocks noGrp="1" noChangeArrowheads="1"/>
          </p:cNvSpPr>
          <p:nvPr>
            <p:ph idx="1"/>
          </p:nvPr>
        </p:nvSpPr>
        <p:spPr bwMode="auto">
          <a:xfrm>
            <a:off x="6243638" y="1787526"/>
            <a:ext cx="3727450" cy="3509963"/>
          </a:xfrm>
        </p:spPr>
        <p:txBody>
          <a:bodyPr wrap="square" numCol="1" anchor="ctr" anchorCtr="0" compatLnSpc="1">
            <a:prstTxWarp prst="textNoShape">
              <a:avLst/>
            </a:prstTxWarp>
            <a:normAutofit fontScale="85000" lnSpcReduction="20000"/>
          </a:bodyPr>
          <a:lstStyle/>
          <a:p>
            <a:r>
              <a:rPr lang="en-SG" altLang="en-US" sz="1500"/>
              <a:t>This simple cable consists of a jacket that surrounds four twisted pairs.</a:t>
            </a:r>
          </a:p>
          <a:p>
            <a:r>
              <a:rPr lang="en-SG" altLang="en-US" sz="1500"/>
              <a:t> Each wire is covered by an insulation material with good dielectric properties. </a:t>
            </a:r>
          </a:p>
          <a:p>
            <a:r>
              <a:rPr lang="en-SG" altLang="en-US" sz="1500"/>
              <a:t>For data cables, this means that in addition to being electrically nonconductive, it must also have certain properties that allow good signal propagation.</a:t>
            </a:r>
          </a:p>
          <a:p>
            <a:r>
              <a:rPr lang="en-SG" altLang="en-US" sz="1500"/>
              <a:t>Its great popularity is mostly due to the cost and ease of installation.</a:t>
            </a:r>
          </a:p>
          <a:p>
            <a:r>
              <a:rPr lang="en-SG" altLang="en-US" sz="1500"/>
              <a:t>With every new generation of UTP cable, network engineers think they have reached the limits of the UTP cable’s bandwidth and capabilities.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descr="&quot;&quot;">
            <a:extLst>
              <a:ext uri="{FF2B5EF4-FFF2-40B4-BE49-F238E27FC236}">
                <a16:creationId xmlns:a16="http://schemas.microsoft.com/office/drawing/2014/main" id="{7E639944-388E-6E79-AA45-3C0BA3A4952E}"/>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387" name="Title 1">
            <a:extLst>
              <a:ext uri="{FF2B5EF4-FFF2-40B4-BE49-F238E27FC236}">
                <a16:creationId xmlns:a16="http://schemas.microsoft.com/office/drawing/2014/main" id="{17EB5EDB-E9C3-21CF-B209-5B5A57A2EEE7}"/>
              </a:ext>
            </a:extLst>
          </p:cNvPr>
          <p:cNvSpPr>
            <a:spLocks noGrp="1" noChangeArrowheads="1"/>
          </p:cNvSpPr>
          <p:nvPr>
            <p:ph type="title"/>
          </p:nvPr>
        </p:nvSpPr>
        <p:spPr>
          <a:xfrm>
            <a:off x="2119313" y="1147764"/>
            <a:ext cx="7550150" cy="973137"/>
          </a:xfrm>
        </p:spPr>
        <p:txBody>
          <a:bodyPr vert="horz" lIns="68580" tIns="34290" rIns="68580" bIns="34290" rtlCol="0" anchor="b">
            <a:normAutofit fontScale="90000"/>
          </a:bodyPr>
          <a:lstStyle/>
          <a:p>
            <a:r>
              <a:rPr lang="en-US" altLang="en-US" sz="3600"/>
              <a:t>Shielded Twisted Pair (STP)</a:t>
            </a:r>
          </a:p>
        </p:txBody>
      </p:sp>
      <p:sp>
        <p:nvSpPr>
          <p:cNvPr id="73" name="Rectangle 72" descr="&quot;&quot;">
            <a:extLst>
              <a:ext uri="{FF2B5EF4-FFF2-40B4-BE49-F238E27FC236}">
                <a16:creationId xmlns:a16="http://schemas.microsoft.com/office/drawing/2014/main" id="{CA225C34-C1A7-D73C-AAFD-A846B2EE48AC}"/>
              </a:ext>
            </a:extLst>
          </p:cNvPr>
          <p:cNvSpPr>
            <a:spLocks noGrp="1" noRot="1" noChangeAspect="1" noMove="1" noResize="1" noEditPoints="1" noAdjustHandles="1" noChangeArrowheads="1" noChangeShapeType="1" noTextEdit="1"/>
          </p:cNvSpPr>
          <p:nvPr/>
        </p:nvSpPr>
        <p:spPr>
          <a:xfrm flipH="1" flipV="1">
            <a:off x="1524000" y="2355851"/>
            <a:ext cx="8591550" cy="587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5" name="Rectangle 74" descr="&quot;&quot;">
            <a:extLst>
              <a:ext uri="{FF2B5EF4-FFF2-40B4-BE49-F238E27FC236}">
                <a16:creationId xmlns:a16="http://schemas.microsoft.com/office/drawing/2014/main" id="{21007D3F-DEC7-BD5E-E86A-4636410E8AAC}"/>
              </a:ext>
            </a:extLst>
          </p:cNvPr>
          <p:cNvSpPr>
            <a:spLocks noGrp="1" noRot="1" noChangeAspect="1" noMove="1" noResize="1" noEditPoints="1" noAdjustHandles="1" noChangeArrowheads="1" noChangeShapeType="1" noTextEdit="1"/>
          </p:cNvSpPr>
          <p:nvPr/>
        </p:nvSpPr>
        <p:spPr>
          <a:xfrm>
            <a:off x="1524001" y="2509838"/>
            <a:ext cx="8537575" cy="32004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390" name="Content Placeholder 3">
            <a:extLst>
              <a:ext uri="{FF2B5EF4-FFF2-40B4-BE49-F238E27FC236}">
                <a16:creationId xmlns:a16="http://schemas.microsoft.com/office/drawing/2014/main" id="{04A59F6E-E314-F926-01F0-FA03FB50D128}"/>
              </a:ext>
            </a:extLst>
          </p:cNvPr>
          <p:cNvSpPr>
            <a:spLocks noGrp="1" noChangeArrowheads="1"/>
          </p:cNvSpPr>
          <p:nvPr>
            <p:ph sz="half" idx="1"/>
          </p:nvPr>
        </p:nvSpPr>
        <p:spPr bwMode="auto">
          <a:xfrm>
            <a:off x="2119314" y="2806700"/>
            <a:ext cx="3398837" cy="2730500"/>
          </a:xfrm>
        </p:spPr>
        <p:txBody>
          <a:bodyPr vert="horz" wrap="square" lIns="68580" tIns="34290" rIns="68580" bIns="34290" numCol="1" rtlCol="0" anchor="ctr" anchorCtr="0" compatLnSpc="1">
            <a:prstTxWarp prst="textNoShape">
              <a:avLst/>
            </a:prstTxWarp>
            <a:normAutofit fontScale="92500" lnSpcReduction="20000"/>
          </a:bodyPr>
          <a:lstStyle/>
          <a:p>
            <a:r>
              <a:rPr lang="en-US" altLang="en-US" sz="1500"/>
              <a:t>Shielded twisted-pair (STP) cabling was first made popular by IBM when it introduced Type classification for data cabling. </a:t>
            </a:r>
          </a:p>
          <a:p>
            <a:r>
              <a:rPr lang="en-US" altLang="en-US" sz="1500"/>
              <a:t>Though more expensive to purchase and install than UTP, STP offers some distinct advantages. </a:t>
            </a:r>
          </a:p>
          <a:p>
            <a:r>
              <a:rPr lang="en-US" altLang="en-US" sz="1500"/>
              <a:t>STP cable is less susceptible to outside electromagnetic interference (EMI) than UTP cabling because all cable pairs are well shielded</a:t>
            </a:r>
          </a:p>
        </p:txBody>
      </p:sp>
      <p:pic>
        <p:nvPicPr>
          <p:cNvPr id="16391" name="Picture 2" descr="Shielded Twisted-pair (STP) Cabling – Network Encyclopedia">
            <a:extLst>
              <a:ext uri="{FF2B5EF4-FFF2-40B4-BE49-F238E27FC236}">
                <a16:creationId xmlns:a16="http://schemas.microsoft.com/office/drawing/2014/main" id="{D029E798-B5A3-6520-E81F-D2E492F1A89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9167" r="20297" b="-2"/>
          <a:stretch>
            <a:fillRect/>
          </a:stretch>
        </p:blipFill>
        <p:spPr bwMode="auto">
          <a:xfrm>
            <a:off x="5957889" y="2720976"/>
            <a:ext cx="3862387" cy="2784475"/>
          </a:xfrm>
          <a:noFill/>
          <a:extLst>
            <a:ext uri="{909E8E84-426E-40DD-AFC4-6F175D3DCCD1}">
              <a14:hiddenFill xmlns:a14="http://schemas.microsoft.com/office/drawing/2010/main">
                <a:solidFill>
                  <a:srgbClr val="FFFFFF"/>
                </a:solidFill>
              </a14:hiddenFill>
            </a:ext>
          </a:extLst>
        </p:spPr>
      </p:pic>
      <p:sp>
        <p:nvSpPr>
          <p:cNvPr id="77" name="Rectangle 76" descr="&quot;&quot;">
            <a:extLst>
              <a:ext uri="{FF2B5EF4-FFF2-40B4-BE49-F238E27FC236}">
                <a16:creationId xmlns:a16="http://schemas.microsoft.com/office/drawing/2014/main" id="{94C568FD-1911-9299-6A48-1735B05DCB87}"/>
              </a:ext>
            </a:extLst>
          </p:cNvPr>
          <p:cNvSpPr>
            <a:spLocks noGrp="1" noRot="1" noChangeAspect="1" noMove="1" noResize="1" noEditPoints="1" noAdjustHandles="1" noChangeArrowheads="1" noChangeShapeType="1" noTextEdit="1"/>
          </p:cNvSpPr>
          <p:nvPr/>
        </p:nvSpPr>
        <p:spPr>
          <a:xfrm rot="5400000">
            <a:off x="9944894" y="2591594"/>
            <a:ext cx="585788" cy="114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A24C5F37-2912-AD1E-B5A5-1803FB7C4E1D}"/>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Title 4">
            <a:extLst>
              <a:ext uri="{FF2B5EF4-FFF2-40B4-BE49-F238E27FC236}">
                <a16:creationId xmlns:a16="http://schemas.microsoft.com/office/drawing/2014/main" id="{D3B4AFF8-3648-7AD1-CE86-7FFA9FBADFF7}"/>
              </a:ext>
            </a:extLst>
          </p:cNvPr>
          <p:cNvSpPr>
            <a:spLocks noGrp="1"/>
          </p:cNvSpPr>
          <p:nvPr>
            <p:ph type="title"/>
          </p:nvPr>
        </p:nvSpPr>
        <p:spPr>
          <a:xfrm>
            <a:off x="2130425" y="1147764"/>
            <a:ext cx="6927850" cy="892175"/>
          </a:xfrm>
        </p:spPr>
        <p:txBody>
          <a:bodyPr rtlCol="0" anchor="b">
            <a:normAutofit/>
          </a:bodyPr>
          <a:lstStyle/>
          <a:p>
            <a:pPr>
              <a:defRPr/>
            </a:pPr>
            <a:r>
              <a:rPr lang="en-SG" sz="4050"/>
              <a:t>Cont….</a:t>
            </a:r>
          </a:p>
        </p:txBody>
      </p:sp>
      <p:grpSp>
        <p:nvGrpSpPr>
          <p:cNvPr id="17412" name="Group 12">
            <a:extLst>
              <a:ext uri="{FF2B5EF4-FFF2-40B4-BE49-F238E27FC236}">
                <a16:creationId xmlns:a16="http://schemas.microsoft.com/office/drawing/2014/main" id="{CE52687C-1B85-A4EB-888E-7FE5BD9EB7DB}"/>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4" name="Rectangle 13" descr="&quot;&quot;">
              <a:extLst>
                <a:ext uri="{FF2B5EF4-FFF2-40B4-BE49-F238E27FC236}">
                  <a16:creationId xmlns:a16="http://schemas.microsoft.com/office/drawing/2014/main" id="{7E182778-6195-75D6-1039-3B9420738194}"/>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 name="Rectangle 14" descr="&quot;&quot;">
              <a:extLst>
                <a:ext uri="{FF2B5EF4-FFF2-40B4-BE49-F238E27FC236}">
                  <a16:creationId xmlns:a16="http://schemas.microsoft.com/office/drawing/2014/main" id="{BFB4BA8A-009D-A39B-CA20-9F64FFE73C94}"/>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7" name="Rectangle 16" descr="&quot;&quot;">
            <a:extLst>
              <a:ext uri="{FF2B5EF4-FFF2-40B4-BE49-F238E27FC236}">
                <a16:creationId xmlns:a16="http://schemas.microsoft.com/office/drawing/2014/main" id="{4EF729D9-4C4E-93ED-4EF7-F581310E827A}"/>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6" name="Content Placeholder 5">
            <a:extLst>
              <a:ext uri="{FF2B5EF4-FFF2-40B4-BE49-F238E27FC236}">
                <a16:creationId xmlns:a16="http://schemas.microsoft.com/office/drawing/2014/main" id="{DE409C13-15CF-C84D-ED3D-602D0D79548C}"/>
              </a:ext>
            </a:extLst>
          </p:cNvPr>
          <p:cNvSpPr>
            <a:spLocks noGrp="1"/>
          </p:cNvSpPr>
          <p:nvPr>
            <p:ph idx="1"/>
          </p:nvPr>
        </p:nvSpPr>
        <p:spPr>
          <a:xfrm>
            <a:off x="2119313" y="2806701"/>
            <a:ext cx="7607300" cy="2576513"/>
          </a:xfrm>
        </p:spPr>
        <p:txBody>
          <a:bodyPr anchor="ctr">
            <a:normAutofit fontScale="85000" lnSpcReduction="20000"/>
          </a:bodyPr>
          <a:lstStyle/>
          <a:p>
            <a:pPr>
              <a:defRPr/>
            </a:pPr>
            <a:r>
              <a:rPr lang="en-SG" sz="1650" dirty="0"/>
              <a:t>Simply installing STP cabling does not guarantee you will improve a cable’s immunity to EMI or reduce the emissions from the cable.</a:t>
            </a:r>
          </a:p>
          <a:p>
            <a:pPr>
              <a:defRPr/>
            </a:pPr>
            <a:r>
              <a:rPr lang="en-SG" sz="1650" dirty="0"/>
              <a:t> Several critical conditions must be met to achieve good shield performance: </a:t>
            </a:r>
          </a:p>
          <a:p>
            <a:pPr lvl="1">
              <a:defRPr/>
            </a:pPr>
            <a:r>
              <a:rPr lang="en-SG" sz="1650" dirty="0"/>
              <a:t>● The shield must be electrically continuous along the whole link. </a:t>
            </a:r>
          </a:p>
          <a:p>
            <a:pPr lvl="1">
              <a:defRPr/>
            </a:pPr>
            <a:r>
              <a:rPr lang="en-SG" sz="1650" dirty="0"/>
              <a:t>● All components in the link must be </a:t>
            </a:r>
            <a:r>
              <a:rPr lang="en-SG" sz="1650" b="1" dirty="0"/>
              <a:t>shielded</a:t>
            </a:r>
            <a:r>
              <a:rPr lang="en-SG" sz="1650" dirty="0"/>
              <a:t>. No UTP patch cords can be used. </a:t>
            </a:r>
          </a:p>
          <a:p>
            <a:pPr lvl="1">
              <a:defRPr/>
            </a:pPr>
            <a:r>
              <a:rPr lang="en-SG" sz="1650" dirty="0"/>
              <a:t>● The shield must fully enclose the pair, and the overall shield must fully enclose the core. Any gap in the shield covering is a source of EMI leakage.</a:t>
            </a:r>
          </a:p>
          <a:p>
            <a:pPr lvl="1">
              <a:defRPr/>
            </a:pPr>
            <a:r>
              <a:rPr lang="en-SG" sz="1650" dirty="0"/>
              <a:t> ● The shield must be grounded at both ends of the link, and the building grounding system must conform to grounding standards (such as TIA/EIA-607).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70" descr="&quot;&quot;">
            <a:extLst>
              <a:ext uri="{FF2B5EF4-FFF2-40B4-BE49-F238E27FC236}">
                <a16:creationId xmlns:a16="http://schemas.microsoft.com/office/drawing/2014/main" id="{E4CB96ED-04CD-F10D-5E47-E1870597E871}"/>
              </a:ext>
            </a:extLst>
          </p:cNvPr>
          <p:cNvSpPr>
            <a:spLocks noGrp="1" noRot="1" noChangeAspect="1" noMove="1" noResize="1" noEditPoints="1" noAdjustHandles="1" noChangeArrowheads="1" noChangeShapeType="1" noTextEdit="1"/>
          </p:cNvSpPr>
          <p:nvPr/>
        </p:nvSpPr>
        <p:spPr>
          <a:xfrm>
            <a:off x="1524000" y="860425"/>
            <a:ext cx="4211638"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8435" name="Picture 72">
            <a:extLst>
              <a:ext uri="{FF2B5EF4-FFF2-40B4-BE49-F238E27FC236}">
                <a16:creationId xmlns:a16="http://schemas.microsoft.com/office/drawing/2014/main" id="{6B7576EB-E57C-03A5-B813-6E262105215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itle 1">
            <a:extLst>
              <a:ext uri="{FF2B5EF4-FFF2-40B4-BE49-F238E27FC236}">
                <a16:creationId xmlns:a16="http://schemas.microsoft.com/office/drawing/2014/main" id="{B7023A68-CB4D-9CC4-B8A2-D76850077FBF}"/>
              </a:ext>
            </a:extLst>
          </p:cNvPr>
          <p:cNvSpPr>
            <a:spLocks noGrp="1" noChangeArrowheads="1"/>
          </p:cNvSpPr>
          <p:nvPr>
            <p:ph type="title"/>
          </p:nvPr>
        </p:nvSpPr>
        <p:spPr>
          <a:xfrm>
            <a:off x="6094413" y="457200"/>
            <a:ext cx="5802118" cy="1075288"/>
          </a:xfrm>
        </p:spPr>
        <p:txBody>
          <a:bodyPr vert="horz" lIns="68580" tIns="34290" rIns="68580" bIns="34290" rtlCol="0" anchor="ctr">
            <a:normAutofit fontScale="90000"/>
          </a:bodyPr>
          <a:lstStyle/>
          <a:p>
            <a:r>
              <a:rPr lang="en-US" altLang="en-US" dirty="0">
                <a:solidFill>
                  <a:srgbClr val="000000"/>
                </a:solidFill>
              </a:rPr>
              <a:t>Screened Twisted Pair (</a:t>
            </a:r>
            <a:r>
              <a:rPr lang="en-US" altLang="en-US" dirty="0" err="1">
                <a:solidFill>
                  <a:srgbClr val="000000"/>
                </a:solidFill>
              </a:rPr>
              <a:t>ScTP</a:t>
            </a:r>
            <a:r>
              <a:rPr lang="en-US" altLang="en-US" dirty="0">
                <a:solidFill>
                  <a:srgbClr val="000000"/>
                </a:solidFill>
              </a:rPr>
              <a:t>)</a:t>
            </a:r>
          </a:p>
        </p:txBody>
      </p:sp>
      <p:sp>
        <p:nvSpPr>
          <p:cNvPr id="3078" name="Freeform 62">
            <a:extLst>
              <a:ext uri="{FF2B5EF4-FFF2-40B4-BE49-F238E27FC236}">
                <a16:creationId xmlns:a16="http://schemas.microsoft.com/office/drawing/2014/main" id="{BCF64212-F6A1-5D26-6611-EC59E0BD86D8}"/>
              </a:ext>
            </a:extLst>
          </p:cNvPr>
          <p:cNvSpPr>
            <a:spLocks noGrp="1" noRot="1" noChangeAspect="1" noMove="1" noResize="1" noEditPoints="1" noAdjustHandles="1" noChangeArrowheads="1" noChangeShapeType="1" noTextEdit="1"/>
          </p:cNvSpPr>
          <p:nvPr/>
        </p:nvSpPr>
        <p:spPr>
          <a:xfrm>
            <a:off x="1524001" y="1411214"/>
            <a:ext cx="3750329" cy="405072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18440" name="Picture 2" descr="Unshielded twisted pair | Article about unshielded twisted pair by ...">
            <a:extLst>
              <a:ext uri="{FF2B5EF4-FFF2-40B4-BE49-F238E27FC236}">
                <a16:creationId xmlns:a16="http://schemas.microsoft.com/office/drawing/2014/main" id="{4514F262-C328-C388-175C-EB1AD4523FA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846264" y="2854326"/>
            <a:ext cx="2746375" cy="1165225"/>
          </a:xfr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63E593E-18B0-F9D3-A74A-1F8149ABB221}"/>
              </a:ext>
            </a:extLst>
          </p:cNvPr>
          <p:cNvSpPr>
            <a:spLocks noGrp="1"/>
          </p:cNvSpPr>
          <p:nvPr>
            <p:ph sz="half" idx="1"/>
          </p:nvPr>
        </p:nvSpPr>
        <p:spPr>
          <a:xfrm>
            <a:off x="6091237" y="1932538"/>
            <a:ext cx="6001235" cy="4757511"/>
          </a:xfrm>
        </p:spPr>
        <p:txBody>
          <a:bodyPr vert="horz" lIns="68580" tIns="34290" rIns="68580" bIns="34290" rtlCol="0" anchor="ctr">
            <a:noAutofit/>
          </a:bodyPr>
          <a:lstStyle/>
          <a:p>
            <a:pPr>
              <a:defRPr/>
            </a:pPr>
            <a:r>
              <a:rPr lang="en-US" sz="1900" dirty="0">
                <a:solidFill>
                  <a:srgbClr val="000000"/>
                </a:solidFill>
              </a:rPr>
              <a:t>A recognized cable type in the ANSI/TIA/EIA-568-B Standard is screened twisted-pair (</a:t>
            </a:r>
            <a:r>
              <a:rPr lang="en-US" sz="1900" dirty="0" err="1">
                <a:solidFill>
                  <a:srgbClr val="000000"/>
                </a:solidFill>
              </a:rPr>
              <a:t>ScTP</a:t>
            </a:r>
            <a:r>
              <a:rPr lang="en-US" sz="1900" dirty="0">
                <a:solidFill>
                  <a:srgbClr val="000000"/>
                </a:solidFill>
              </a:rPr>
              <a:t>) cabling, a hybrid of STP and UTP cable. </a:t>
            </a:r>
          </a:p>
          <a:p>
            <a:pPr>
              <a:defRPr/>
            </a:pPr>
            <a:r>
              <a:rPr lang="en-US" sz="1900" dirty="0" err="1">
                <a:solidFill>
                  <a:srgbClr val="000000"/>
                </a:solidFill>
              </a:rPr>
              <a:t>ScTP</a:t>
            </a:r>
            <a:r>
              <a:rPr lang="en-US" sz="1900" dirty="0">
                <a:solidFill>
                  <a:srgbClr val="000000"/>
                </a:solidFill>
              </a:rPr>
              <a:t> cable contains four pairs of </a:t>
            </a:r>
            <a:r>
              <a:rPr lang="en-US" sz="1900" b="1" dirty="0">
                <a:solidFill>
                  <a:srgbClr val="000000"/>
                </a:solidFill>
              </a:rPr>
              <a:t>24 AWG</a:t>
            </a:r>
            <a:r>
              <a:rPr lang="en-US" sz="1900" dirty="0">
                <a:solidFill>
                  <a:srgbClr val="000000"/>
                </a:solidFill>
              </a:rPr>
              <a:t>, </a:t>
            </a:r>
            <a:r>
              <a:rPr lang="en-US" sz="1900" b="1" dirty="0">
                <a:solidFill>
                  <a:srgbClr val="000000"/>
                </a:solidFill>
              </a:rPr>
              <a:t>100-ohm wire </a:t>
            </a:r>
            <a:r>
              <a:rPr lang="en-US" sz="1900" dirty="0">
                <a:solidFill>
                  <a:srgbClr val="000000"/>
                </a:solidFill>
              </a:rPr>
              <a:t>surrounded by a foil shield or wrapper and a </a:t>
            </a:r>
            <a:r>
              <a:rPr lang="en-US" sz="1900" b="1" dirty="0">
                <a:solidFill>
                  <a:srgbClr val="000000"/>
                </a:solidFill>
              </a:rPr>
              <a:t>drain wire </a:t>
            </a:r>
            <a:r>
              <a:rPr lang="en-US" sz="1900" dirty="0">
                <a:solidFill>
                  <a:srgbClr val="000000"/>
                </a:solidFill>
              </a:rPr>
              <a:t>for bonding purposes. </a:t>
            </a:r>
          </a:p>
          <a:p>
            <a:pPr>
              <a:defRPr/>
            </a:pPr>
            <a:r>
              <a:rPr lang="en-US" sz="1900" dirty="0" err="1">
                <a:solidFill>
                  <a:srgbClr val="000000"/>
                </a:solidFill>
              </a:rPr>
              <a:t>ScTP</a:t>
            </a:r>
            <a:r>
              <a:rPr lang="en-US" sz="1900" dirty="0">
                <a:solidFill>
                  <a:srgbClr val="000000"/>
                </a:solidFill>
              </a:rPr>
              <a:t> is also sometimes called foil twisted-pair (FTP) cable because the foil shield surrounds all four conductors.</a:t>
            </a:r>
          </a:p>
          <a:p>
            <a:pPr>
              <a:defRPr/>
            </a:pPr>
            <a:r>
              <a:rPr lang="en-US" sz="1900" dirty="0" err="1">
                <a:solidFill>
                  <a:srgbClr val="000000"/>
                </a:solidFill>
              </a:rPr>
              <a:t>ScTP</a:t>
            </a:r>
            <a:r>
              <a:rPr lang="en-US" sz="1900" dirty="0">
                <a:solidFill>
                  <a:srgbClr val="000000"/>
                </a:solidFill>
              </a:rPr>
              <a:t> cable is essentially STP cabling that does not shield the individual pairs; the shield may also be smaller than some varieties of STP cabling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descr="&quot;&quot;">
            <a:extLst>
              <a:ext uri="{FF2B5EF4-FFF2-40B4-BE49-F238E27FC236}">
                <a16:creationId xmlns:a16="http://schemas.microsoft.com/office/drawing/2014/main" id="{D9B9D039-7C15-BA67-6231-4F5FE1A6C20A}"/>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Title 4">
            <a:extLst>
              <a:ext uri="{FF2B5EF4-FFF2-40B4-BE49-F238E27FC236}">
                <a16:creationId xmlns:a16="http://schemas.microsoft.com/office/drawing/2014/main" id="{E3D02055-7959-C2C5-AB51-498B2E29A4BA}"/>
              </a:ext>
            </a:extLst>
          </p:cNvPr>
          <p:cNvSpPr>
            <a:spLocks noGrp="1"/>
          </p:cNvSpPr>
          <p:nvPr>
            <p:ph type="title"/>
          </p:nvPr>
        </p:nvSpPr>
        <p:spPr>
          <a:xfrm>
            <a:off x="2130425" y="1147764"/>
            <a:ext cx="6927850" cy="892175"/>
          </a:xfrm>
        </p:spPr>
        <p:txBody>
          <a:bodyPr rtlCol="0" anchor="b">
            <a:normAutofit/>
          </a:bodyPr>
          <a:lstStyle/>
          <a:p>
            <a:pPr>
              <a:defRPr/>
            </a:pPr>
            <a:r>
              <a:rPr lang="en-SG" sz="4050"/>
              <a:t>Cont…</a:t>
            </a:r>
          </a:p>
        </p:txBody>
      </p:sp>
      <p:grpSp>
        <p:nvGrpSpPr>
          <p:cNvPr id="19460" name="Group 12">
            <a:extLst>
              <a:ext uri="{FF2B5EF4-FFF2-40B4-BE49-F238E27FC236}">
                <a16:creationId xmlns:a16="http://schemas.microsoft.com/office/drawing/2014/main" id="{0BCD114B-7DF3-BC0F-CC83-B37138F93180}"/>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24000" y="2355851"/>
            <a:ext cx="8770938" cy="587375"/>
            <a:chOff x="-2" y="1998368"/>
            <a:chExt cx="11695083" cy="782176"/>
          </a:xfrm>
        </p:grpSpPr>
        <p:sp>
          <p:nvSpPr>
            <p:cNvPr id="14" name="Rectangle 13" descr="&quot;&quot;">
              <a:extLst>
                <a:ext uri="{FF2B5EF4-FFF2-40B4-BE49-F238E27FC236}">
                  <a16:creationId xmlns:a16="http://schemas.microsoft.com/office/drawing/2014/main" id="{DB071EF9-EAFB-C967-A68D-ED72A7B90B90}"/>
                </a:ext>
              </a:extLst>
            </p:cNvPr>
            <p:cNvSpPr/>
            <p:nvPr/>
          </p:nvSpPr>
          <p:spPr>
            <a:xfrm rot="5400000">
              <a:off x="11227789" y="2313253"/>
              <a:ext cx="782176" cy="152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5" name="Rectangle 14" descr="&quot;&quot;">
              <a:extLst>
                <a:ext uri="{FF2B5EF4-FFF2-40B4-BE49-F238E27FC236}">
                  <a16:creationId xmlns:a16="http://schemas.microsoft.com/office/drawing/2014/main" id="{06305B5D-6FF5-EB06-1457-858EB8CE4B91}"/>
                </a:ext>
              </a:extLst>
            </p:cNvPr>
            <p:cNvSpPr/>
            <p:nvPr/>
          </p:nvSpPr>
          <p:spPr>
            <a:xfrm flipH="1" flipV="1">
              <a:off x="-2" y="1998368"/>
              <a:ext cx="11453773" cy="782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sp>
        <p:nvSpPr>
          <p:cNvPr id="17" name="Rectangle 16" descr="&quot;&quot;">
            <a:extLst>
              <a:ext uri="{FF2B5EF4-FFF2-40B4-BE49-F238E27FC236}">
                <a16:creationId xmlns:a16="http://schemas.microsoft.com/office/drawing/2014/main" id="{4C0D8A82-4210-0397-5125-4F3D329A382C}"/>
              </a:ext>
            </a:extLst>
          </p:cNvPr>
          <p:cNvSpPr>
            <a:spLocks noGrp="1" noRot="1" noChangeAspect="1" noMove="1" noResize="1" noEditPoints="1" noAdjustHandles="1" noChangeArrowheads="1" noChangeShapeType="1" noTextEdit="1"/>
          </p:cNvSpPr>
          <p:nvPr/>
        </p:nvSpPr>
        <p:spPr>
          <a:xfrm>
            <a:off x="1524001" y="2509838"/>
            <a:ext cx="8537575" cy="31099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9462" name="Content Placeholder 5">
            <a:extLst>
              <a:ext uri="{FF2B5EF4-FFF2-40B4-BE49-F238E27FC236}">
                <a16:creationId xmlns:a16="http://schemas.microsoft.com/office/drawing/2014/main" id="{20065D90-DED1-E882-01D1-9B540619DD3D}"/>
              </a:ext>
            </a:extLst>
          </p:cNvPr>
          <p:cNvSpPr>
            <a:spLocks noGrp="1" noChangeArrowheads="1"/>
          </p:cNvSpPr>
          <p:nvPr>
            <p:ph idx="1"/>
          </p:nvPr>
        </p:nvSpPr>
        <p:spPr bwMode="auto">
          <a:xfrm>
            <a:off x="2119313" y="2806701"/>
            <a:ext cx="7607300" cy="2576513"/>
          </a:xfrm>
        </p:spPr>
        <p:txBody>
          <a:bodyPr wrap="square" numCol="1" anchor="ctr" anchorCtr="0" compatLnSpc="1">
            <a:prstTxWarp prst="textNoShape">
              <a:avLst/>
            </a:prstTxWarp>
            <a:normAutofit fontScale="92500" lnSpcReduction="10000"/>
          </a:bodyPr>
          <a:lstStyle/>
          <a:p>
            <a:r>
              <a:rPr lang="en-SG" altLang="en-US" sz="1500"/>
              <a:t>The foil shield is the reason ScTP is less susceptible to noise. </a:t>
            </a:r>
          </a:p>
          <a:p>
            <a:r>
              <a:rPr lang="en-SG" altLang="en-US" sz="1500"/>
              <a:t>In order to implement a completely effective ScTP system, however, the shield continuity must be maintained throughout the entire channel—including patch panels, wall plates, and patch cords.</a:t>
            </a:r>
          </a:p>
          <a:p>
            <a:r>
              <a:rPr lang="en-SG" altLang="en-US" sz="1500"/>
              <a:t>Standard eight-position modular jacks (commonly called RJ-45s) do not have the ability to ensure a proper ground through the cable shield. </a:t>
            </a:r>
          </a:p>
          <a:p>
            <a:r>
              <a:rPr lang="en-SG" altLang="en-US" sz="1500"/>
              <a:t>So special mating hardware, jacks, patch panels, and even tools must be used to install an ScTP cabling system.</a:t>
            </a:r>
          </a:p>
          <a:p>
            <a:r>
              <a:rPr lang="en-SG" altLang="en-US" sz="1500"/>
              <a:t> Many manufacturers of ScTP cable and components exist—just make sure to follow all installation guidelines.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079DA9A4-0AA1-B4DB-CFD7-A60F7E2340CD}"/>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pSp>
        <p:nvGrpSpPr>
          <p:cNvPr id="20483" name="Group 9">
            <a:extLst>
              <a:ext uri="{FF2B5EF4-FFF2-40B4-BE49-F238E27FC236}">
                <a16:creationId xmlns:a16="http://schemas.microsoft.com/office/drawing/2014/main" id="{E63AC19D-9D61-F4CF-A018-F858515F5EE0}"/>
              </a:ext>
              <a:ext uri="{C183D7F6-B498-43B3-948B-1728B52AA6E4}">
                <adec:decorative xmlns="" xmlns:adec="http://schemas.microsoft.com/office/drawing/2017/decorative" val="1"/>
              </a:ext>
            </a:extLst>
          </p:cNvPr>
          <p:cNvGrpSpPr>
            <a:grpSpLocks noGrp="1" noUngrp="1" noRot="1" noChangeAspect="1" noMove="1" noResize="1"/>
          </p:cNvGrpSpPr>
          <p:nvPr/>
        </p:nvGrpSpPr>
        <p:grpSpPr bwMode="auto">
          <a:xfrm>
            <a:off x="1579563" y="2646364"/>
            <a:ext cx="430212" cy="1565275"/>
            <a:chOff x="209668" y="2857422"/>
            <a:chExt cx="463662" cy="2087796"/>
          </a:xfrm>
        </p:grpSpPr>
        <p:sp>
          <p:nvSpPr>
            <p:cNvPr id="11" name="Rectangle 10" descr="&quot;&quot;">
              <a:extLst>
                <a:ext uri="{FF2B5EF4-FFF2-40B4-BE49-F238E27FC236}">
                  <a16:creationId xmlns:a16="http://schemas.microsoft.com/office/drawing/2014/main" id="{8A2FA0DA-A7C7-D03F-3ABD-274ECBF320BB}"/>
                </a:ext>
              </a:extLst>
            </p:cNvPr>
            <p:cNvSpPr/>
            <p:nvPr/>
          </p:nvSpPr>
          <p:spPr>
            <a:xfrm flipH="1" flipV="1">
              <a:off x="423534" y="2857422"/>
              <a:ext cx="249796" cy="20877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cxnSp>
          <p:nvCxnSpPr>
            <p:cNvPr id="12" name="Straight Connector 11" descr="&quot;&quot;">
              <a:extLst>
                <a:ext uri="{FF2B5EF4-FFF2-40B4-BE49-F238E27FC236}">
                  <a16:creationId xmlns:a16="http://schemas.microsoft.com/office/drawing/2014/main" id="{1900E7C3-2FEF-EA8C-9361-FD1C7ECE0B69}"/>
                </a:ext>
              </a:extLst>
            </p:cNvPr>
            <p:cNvCxnSpPr>
              <a:cxnSpLocks/>
            </p:cNvCxnSpPr>
            <p:nvPr/>
          </p:nvCxnSpPr>
          <p:spPr>
            <a:xfrm flipH="1">
              <a:off x="209668" y="2857422"/>
              <a:ext cx="0" cy="2087796"/>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descr="&quot;&quot;">
            <a:extLst>
              <a:ext uri="{FF2B5EF4-FFF2-40B4-BE49-F238E27FC236}">
                <a16:creationId xmlns:a16="http://schemas.microsoft.com/office/drawing/2014/main" id="{0375E698-839B-397B-DDC9-CB1C5A8339AE}"/>
              </a:ext>
            </a:extLst>
          </p:cNvPr>
          <p:cNvSpPr>
            <a:spLocks noGrp="1" noRot="1" noChangeAspect="1" noMove="1" noResize="1" noEditPoints="1" noAdjustHandles="1" noChangeArrowheads="1" noChangeShapeType="1" noTextEdit="1"/>
          </p:cNvSpPr>
          <p:nvPr/>
        </p:nvSpPr>
        <p:spPr>
          <a:xfrm flipH="1">
            <a:off x="9547226" y="857250"/>
            <a:ext cx="1120775"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6" name="Rectangle 15" descr="&quot;&quot;">
            <a:extLst>
              <a:ext uri="{FF2B5EF4-FFF2-40B4-BE49-F238E27FC236}">
                <a16:creationId xmlns:a16="http://schemas.microsoft.com/office/drawing/2014/main" id="{0A277F3E-4358-F8D4-B3A3-AA7A32F8CAEB}"/>
              </a:ext>
            </a:extLst>
          </p:cNvPr>
          <p:cNvSpPr>
            <a:spLocks noGrp="1" noRot="1" noChangeAspect="1" noMove="1" noResize="1" noEditPoints="1" noAdjustHandles="1" noChangeArrowheads="1" noChangeShapeType="1" noTextEdit="1"/>
          </p:cNvSpPr>
          <p:nvPr/>
        </p:nvSpPr>
        <p:spPr>
          <a:xfrm>
            <a:off x="1958975" y="1330326"/>
            <a:ext cx="8332788" cy="43148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0486" name="Title 1">
            <a:extLst>
              <a:ext uri="{FF2B5EF4-FFF2-40B4-BE49-F238E27FC236}">
                <a16:creationId xmlns:a16="http://schemas.microsoft.com/office/drawing/2014/main" id="{3B3A9D9E-02E3-C94B-AD15-6F1EF9171273}"/>
              </a:ext>
            </a:extLst>
          </p:cNvPr>
          <p:cNvSpPr>
            <a:spLocks noGrp="1" noChangeArrowheads="1"/>
          </p:cNvSpPr>
          <p:nvPr>
            <p:ph type="title"/>
          </p:nvPr>
        </p:nvSpPr>
        <p:spPr>
          <a:xfrm>
            <a:off x="2389189" y="1787526"/>
            <a:ext cx="3006725" cy="3509963"/>
          </a:xfrm>
        </p:spPr>
        <p:txBody>
          <a:bodyPr/>
          <a:lstStyle/>
          <a:p>
            <a:r>
              <a:rPr lang="en-SG" altLang="en-US" sz="3900"/>
              <a:t>Not All UTP Is Created Equal!</a:t>
            </a:r>
          </a:p>
        </p:txBody>
      </p:sp>
      <p:sp>
        <p:nvSpPr>
          <p:cNvPr id="3" name="Content Placeholder 2">
            <a:extLst>
              <a:ext uri="{FF2B5EF4-FFF2-40B4-BE49-F238E27FC236}">
                <a16:creationId xmlns:a16="http://schemas.microsoft.com/office/drawing/2014/main" id="{910BAFEE-3DCF-4C2D-7CA8-1FAF644DF60B}"/>
              </a:ext>
            </a:extLst>
          </p:cNvPr>
          <p:cNvSpPr>
            <a:spLocks noGrp="1"/>
          </p:cNvSpPr>
          <p:nvPr>
            <p:ph idx="1"/>
          </p:nvPr>
        </p:nvSpPr>
        <p:spPr>
          <a:xfrm>
            <a:off x="6243638" y="1787526"/>
            <a:ext cx="3727450" cy="3509963"/>
          </a:xfrm>
        </p:spPr>
        <p:txBody>
          <a:bodyPr anchor="ctr">
            <a:normAutofit fontScale="92500" lnSpcReduction="10000"/>
          </a:bodyPr>
          <a:lstStyle/>
          <a:p>
            <a:pPr>
              <a:defRPr/>
            </a:pPr>
            <a:r>
              <a:rPr lang="en-SG" sz="1275" dirty="0"/>
              <a:t>Though two cables may look identical, their supported data rates can be dramatically different. </a:t>
            </a:r>
          </a:p>
          <a:p>
            <a:pPr>
              <a:defRPr/>
            </a:pPr>
            <a:r>
              <a:rPr lang="en-SG" sz="1275" dirty="0"/>
              <a:t>Older UTP cables that were installed to support telephone systems may not even support 10Base-T Ethernet. </a:t>
            </a:r>
          </a:p>
          <a:p>
            <a:pPr>
              <a:defRPr/>
            </a:pPr>
            <a:r>
              <a:rPr lang="en-SG" sz="1275" dirty="0"/>
              <a:t>The ANSI/TIA/EIA-568-B Standard helps consumers choose the right cable (and components) for the right application. </a:t>
            </a:r>
          </a:p>
          <a:p>
            <a:pPr>
              <a:defRPr/>
            </a:pPr>
            <a:r>
              <a:rPr lang="en-SG" sz="1275" dirty="0"/>
              <a:t>The Standard has been updated over the years and currently defines four categories of UTP cable: </a:t>
            </a:r>
            <a:r>
              <a:rPr lang="en-SG" sz="1275" b="1" dirty="0"/>
              <a:t>Categories 3, 5, 5e, and 6</a:t>
            </a:r>
            <a:r>
              <a:rPr lang="en-SG" sz="1275" dirty="0"/>
              <a:t>. </a:t>
            </a:r>
          </a:p>
          <a:p>
            <a:pPr>
              <a:defRPr/>
            </a:pPr>
            <a:r>
              <a:rPr lang="en-SG" sz="1275" dirty="0"/>
              <a:t>Note that Category 5 requirements have been moved to an addendum and are not officially recognized as an approved cable for new installations.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55F6-C0DE-8D56-E90C-C77478A0060B}"/>
              </a:ext>
            </a:extLst>
          </p:cNvPr>
          <p:cNvSpPr>
            <a:spLocks noGrp="1"/>
          </p:cNvSpPr>
          <p:nvPr>
            <p:ph type="title"/>
          </p:nvPr>
        </p:nvSpPr>
        <p:spPr/>
        <p:txBody>
          <a:bodyPr/>
          <a:lstStyle/>
          <a:p>
            <a:r>
              <a:rPr lang="en-US" dirty="0"/>
              <a:t>HUB:</a:t>
            </a:r>
          </a:p>
        </p:txBody>
      </p:sp>
      <p:sp>
        <p:nvSpPr>
          <p:cNvPr id="3" name="Content Placeholder 2">
            <a:extLst>
              <a:ext uri="{FF2B5EF4-FFF2-40B4-BE49-F238E27FC236}">
                <a16:creationId xmlns:a16="http://schemas.microsoft.com/office/drawing/2014/main" id="{ED464DC5-3D51-7372-DB8A-AB5829034956}"/>
              </a:ext>
            </a:extLst>
          </p:cNvPr>
          <p:cNvSpPr>
            <a:spLocks noGrp="1"/>
          </p:cNvSpPr>
          <p:nvPr>
            <p:ph sz="half" idx="1"/>
          </p:nvPr>
        </p:nvSpPr>
        <p:spPr/>
        <p:txBody>
          <a:bodyPr>
            <a:normAutofit fontScale="62500" lnSpcReduction="20000"/>
          </a:bodyPr>
          <a:lstStyle/>
          <a:p>
            <a:pPr marL="0" indent="0">
              <a:buNone/>
            </a:pPr>
            <a:endParaRPr lang="en-US" dirty="0"/>
          </a:p>
          <a:p>
            <a:pPr lvl="1" algn="just"/>
            <a:r>
              <a:rPr lang="en-US" dirty="0"/>
              <a:t>The network hub is an older networking device that was used to connect all the systems together in a network environment. </a:t>
            </a:r>
          </a:p>
          <a:p>
            <a:pPr lvl="1" algn="just"/>
            <a:r>
              <a:rPr lang="en-US" dirty="0"/>
              <a:t>The hub is a layer-1 device of the OSI (Open Systems Interconnection) model that simply receives a signal from one system and then sends the </a:t>
            </a:r>
          </a:p>
          <a:p>
            <a:pPr lvl="1" algn="just"/>
            <a:r>
              <a:rPr lang="en-US" dirty="0"/>
              <a:t>signal to all other ports on the hub.</a:t>
            </a:r>
          </a:p>
          <a:p>
            <a:pPr lvl="1" algn="just"/>
            <a:r>
              <a:rPr lang="en-US" dirty="0"/>
              <a:t> For example, looking at Figure 1-1, you can see that when Computer A sends data to Computer C, the data is received on port 1 of the hub and </a:t>
            </a:r>
          </a:p>
          <a:p>
            <a:pPr lvl="1" algn="just"/>
            <a:r>
              <a:rPr lang="en-US" dirty="0"/>
              <a:t>then sent to all other ports.</a:t>
            </a:r>
          </a:p>
          <a:p>
            <a:pPr lvl="1" algn="just"/>
            <a:r>
              <a:rPr lang="en-US" dirty="0">
                <a:solidFill>
                  <a:srgbClr val="FF0000"/>
                </a:solidFill>
              </a:rPr>
              <a:t>The drawback to the hub is that it uses up bandwidth by sending the data to every port on the hub.</a:t>
            </a:r>
          </a:p>
        </p:txBody>
      </p:sp>
      <p:pic>
        <p:nvPicPr>
          <p:cNvPr id="6" name="Content Placeholder 5">
            <a:extLst>
              <a:ext uri="{FF2B5EF4-FFF2-40B4-BE49-F238E27FC236}">
                <a16:creationId xmlns:a16="http://schemas.microsoft.com/office/drawing/2014/main" id="{6F22A661-164B-A9F4-08E7-7FA52875D0B2}"/>
              </a:ext>
            </a:extLst>
          </p:cNvPr>
          <p:cNvPicPr>
            <a:picLocks noGrp="1" noChangeAspect="1"/>
          </p:cNvPicPr>
          <p:nvPr>
            <p:ph sz="half" idx="2"/>
          </p:nvPr>
        </p:nvPicPr>
        <p:blipFill>
          <a:blip r:embed="rId2"/>
          <a:stretch>
            <a:fillRect/>
          </a:stretch>
        </p:blipFill>
        <p:spPr>
          <a:xfrm>
            <a:off x="6172200" y="2942502"/>
            <a:ext cx="5181600" cy="2117584"/>
          </a:xfrm>
        </p:spPr>
      </p:pic>
    </p:spTree>
    <p:extLst>
      <p:ext uri="{BB962C8B-B14F-4D97-AF65-F5344CB8AC3E}">
        <p14:creationId xmlns:p14="http://schemas.microsoft.com/office/powerpoint/2010/main" val="928577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quot;&quot;">
            <a:extLst>
              <a:ext uri="{FF2B5EF4-FFF2-40B4-BE49-F238E27FC236}">
                <a16:creationId xmlns:a16="http://schemas.microsoft.com/office/drawing/2014/main" id="{65463C45-2424-C118-AC86-D74070045B58}"/>
              </a:ext>
            </a:extLst>
          </p:cNvPr>
          <p:cNvSpPr>
            <a:spLocks noGrp="1" noRot="1" noChangeAspect="1" noMove="1" noResize="1" noEditPoints="1" noAdjustHandles="1" noChangeArrowheads="1" noChangeShapeType="1" noTextEdit="1"/>
          </p:cNvSpPr>
          <p:nvPr/>
        </p:nvSpPr>
        <p:spPr>
          <a:xfrm>
            <a:off x="1524000" y="85725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1507" name="Title 1">
            <a:extLst>
              <a:ext uri="{FF2B5EF4-FFF2-40B4-BE49-F238E27FC236}">
                <a16:creationId xmlns:a16="http://schemas.microsoft.com/office/drawing/2014/main" id="{60CB2A06-C9F7-2274-CB2E-DA2DD65E4903}"/>
              </a:ext>
            </a:extLst>
          </p:cNvPr>
          <p:cNvSpPr>
            <a:spLocks noGrp="1" noChangeArrowheads="1"/>
          </p:cNvSpPr>
          <p:nvPr>
            <p:ph type="title"/>
          </p:nvPr>
        </p:nvSpPr>
        <p:spPr>
          <a:xfrm>
            <a:off x="2152650" y="1201738"/>
            <a:ext cx="7886700" cy="754062"/>
          </a:xfrm>
        </p:spPr>
        <p:txBody>
          <a:bodyPr/>
          <a:lstStyle/>
          <a:p>
            <a:pPr algn="ctr"/>
            <a:r>
              <a:rPr lang="en-SG" altLang="en-US">
                <a:solidFill>
                  <a:srgbClr val="FFFFFF"/>
                </a:solidFill>
              </a:rPr>
              <a:t>Cont…</a:t>
            </a:r>
          </a:p>
        </p:txBody>
      </p:sp>
      <p:sp>
        <p:nvSpPr>
          <p:cNvPr id="11" name="Rectangle: Rounded Corners 10" descr="&quot;&quot;">
            <a:extLst>
              <a:ext uri="{FF2B5EF4-FFF2-40B4-BE49-F238E27FC236}">
                <a16:creationId xmlns:a16="http://schemas.microsoft.com/office/drawing/2014/main" id="{CDF01F07-4FD0-1EA1-A959-D60241CE9B4D}"/>
              </a:ext>
            </a:extLst>
          </p:cNvPr>
          <p:cNvSpPr>
            <a:spLocks noGrp="1" noRot="1" noChangeAspect="1" noMove="1" noResize="1" noEditPoints="1" noAdjustHandles="1" noChangeArrowheads="1" noChangeShapeType="1" noTextEdit="1"/>
          </p:cNvSpPr>
          <p:nvPr/>
        </p:nvSpPr>
        <p:spPr>
          <a:xfrm>
            <a:off x="1958975" y="2047875"/>
            <a:ext cx="8274050" cy="3576638"/>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graphicFrame>
        <p:nvGraphicFramePr>
          <p:cNvPr id="5" name="Content Placeholder 2">
            <a:extLst>
              <a:ext uri="{FF2B5EF4-FFF2-40B4-BE49-F238E27FC236}">
                <a16:creationId xmlns:a16="http://schemas.microsoft.com/office/drawing/2014/main" id="{41B80F05-4609-EAB2-2567-B6E3221E5661}"/>
              </a:ext>
            </a:extLst>
          </p:cNvPr>
          <p:cNvGraphicFramePr>
            <a:graphicFrameLocks noGrp="1"/>
          </p:cNvGraphicFramePr>
          <p:nvPr>
            <p:ph idx="1"/>
          </p:nvPr>
        </p:nvGraphicFramePr>
        <p:xfrm>
          <a:off x="2152650" y="2207933"/>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D6BC0B00-8F0A-6685-FE1D-EAC55A9BA7DB}"/>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B3CCC506-997F-3858-818C-161BCC2378D4}"/>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2532" name="Title 1">
            <a:extLst>
              <a:ext uri="{FF2B5EF4-FFF2-40B4-BE49-F238E27FC236}">
                <a16:creationId xmlns:a16="http://schemas.microsoft.com/office/drawing/2014/main" id="{ABDC33E7-8748-1948-9943-3122E66A4EFB}"/>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83435707-D03F-16FA-0628-32D6A203FDFA}"/>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2534" name="Content Placeholder 2">
            <a:extLst>
              <a:ext uri="{FF2B5EF4-FFF2-40B4-BE49-F238E27FC236}">
                <a16:creationId xmlns:a16="http://schemas.microsoft.com/office/drawing/2014/main" id="{0FD82F69-032C-D5AD-99B0-8FAA45746456}"/>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0000" lnSpcReduction="20000"/>
          </a:bodyPr>
          <a:lstStyle/>
          <a:p>
            <a:r>
              <a:rPr lang="en-SG" altLang="en-US" b="1" dirty="0"/>
              <a:t>Category 4 (not defined by ANSI/TIA/EIA-568-B):</a:t>
            </a:r>
          </a:p>
          <a:p>
            <a:pPr lvl="1"/>
            <a:r>
              <a:rPr lang="en-SG" altLang="en-US" dirty="0"/>
              <a:t> Cable belonging to Category 4 was designed to support frequencies of up to 20MHz, specifically in response to a need for a UTP solution for 16Mbps Token Ring LANs. </a:t>
            </a:r>
          </a:p>
          <a:p>
            <a:pPr lvl="1"/>
            <a:r>
              <a:rPr lang="en-SG" altLang="en-US" dirty="0"/>
              <a:t>It can support voice data </a:t>
            </a:r>
            <a:r>
              <a:rPr lang="en-SG" altLang="en-US" dirty="0" err="1"/>
              <a:t>upto</a:t>
            </a:r>
            <a:r>
              <a:rPr lang="en-SG" altLang="en-US" dirty="0"/>
              <a:t> 16Mbps</a:t>
            </a:r>
          </a:p>
          <a:p>
            <a:pPr lvl="1"/>
            <a:r>
              <a:rPr lang="en-SG" altLang="en-US" dirty="0"/>
              <a:t>It was quickly replaced in the market when Category 5 was developed, as Category 5 gives five times the bandwidth with only a small increment in price. </a:t>
            </a:r>
          </a:p>
          <a:p>
            <a:pPr lvl="1"/>
            <a:r>
              <a:rPr lang="en-SG" altLang="en-US" dirty="0"/>
              <a:t>Category 4 was a recognized cable in the 568-A Standard, but it has been dropped from ANSI/TIA/EIA-568-B.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8E59D8B6-EFB7-5D8A-3368-8567B7D9776A}"/>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59D1A4B6-C231-FFB0-E619-5C7C57BB0B25}"/>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3556" name="Title 1">
            <a:extLst>
              <a:ext uri="{FF2B5EF4-FFF2-40B4-BE49-F238E27FC236}">
                <a16:creationId xmlns:a16="http://schemas.microsoft.com/office/drawing/2014/main" id="{77B7CD41-354B-14CA-E986-F9AC27BD9A44}"/>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2361A731-0973-FA72-F221-080BA4A9E9BB}"/>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3558" name="Content Placeholder 2">
            <a:extLst>
              <a:ext uri="{FF2B5EF4-FFF2-40B4-BE49-F238E27FC236}">
                <a16:creationId xmlns:a16="http://schemas.microsoft.com/office/drawing/2014/main" id="{A16FE23C-D519-5A67-96A4-64FD88001CC9}"/>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0000" lnSpcReduction="20000"/>
          </a:bodyPr>
          <a:lstStyle/>
          <a:p>
            <a:r>
              <a:rPr lang="en-SG" altLang="en-US" b="1" dirty="0">
                <a:solidFill>
                  <a:srgbClr val="00B050"/>
                </a:solidFill>
              </a:rPr>
              <a:t>Category 5 (included in ANSI/TIA/EIA-568-B for informative purposes only</a:t>
            </a:r>
            <a:r>
              <a:rPr lang="en-SG" altLang="en-US" b="1" dirty="0"/>
              <a:t>)</a:t>
            </a:r>
            <a:r>
              <a:rPr lang="en-SG" altLang="en-US" dirty="0"/>
              <a:t> </a:t>
            </a:r>
          </a:p>
          <a:p>
            <a:pPr lvl="1"/>
            <a:r>
              <a:rPr lang="en-SG" altLang="en-US" dirty="0"/>
              <a:t>Category 5 was the most common cable installed, until new installations began to use an enhanced version. </a:t>
            </a:r>
          </a:p>
          <a:p>
            <a:pPr lvl="1"/>
            <a:r>
              <a:rPr lang="en-SG" altLang="en-US" dirty="0"/>
              <a:t>It may still be the cable type most in use because it was the cable of choice during the huge infrastructure boom of the 1990s.</a:t>
            </a:r>
          </a:p>
          <a:p>
            <a:pPr lvl="1"/>
            <a:r>
              <a:rPr lang="en-SG" altLang="en-US" dirty="0"/>
              <a:t> It was designed to support frequencies of up to 100MHz.</a:t>
            </a:r>
          </a:p>
          <a:p>
            <a:pPr lvl="1"/>
            <a:r>
              <a:rPr lang="en-SG" altLang="en-US" dirty="0"/>
              <a:t> Applications include 100Base-TX, PMD (FDDI over copper), 155Mbps ATM over UTP, and thanks to sophisticated encoding techniques, 1000Base-T Ethernet.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F49C7E30-FA0C-285C-5648-BDF9C9FEAACC}"/>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D52C621B-301B-2FF7-935D-8B3321EEBB86}"/>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4580" name="Title 1">
            <a:extLst>
              <a:ext uri="{FF2B5EF4-FFF2-40B4-BE49-F238E27FC236}">
                <a16:creationId xmlns:a16="http://schemas.microsoft.com/office/drawing/2014/main" id="{7344AE2A-AEB9-F422-36CC-E2ED9FFB595D}"/>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29929640-9619-817E-64F0-ED7C4D395A54}"/>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4582" name="Content Placeholder 2">
            <a:extLst>
              <a:ext uri="{FF2B5EF4-FFF2-40B4-BE49-F238E27FC236}">
                <a16:creationId xmlns:a16="http://schemas.microsoft.com/office/drawing/2014/main" id="{B2DA2D3A-327B-3F80-09A2-9F80F195B376}"/>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0000" lnSpcReduction="20000"/>
          </a:bodyPr>
          <a:lstStyle/>
          <a:p>
            <a:r>
              <a:rPr lang="en-SG" altLang="en-US" b="1" dirty="0">
                <a:solidFill>
                  <a:srgbClr val="00B050"/>
                </a:solidFill>
              </a:rPr>
              <a:t>Category 5e (recognized cable type in ANSI/TIA/EIA-568-B) </a:t>
            </a:r>
          </a:p>
          <a:p>
            <a:pPr lvl="1"/>
            <a:r>
              <a:rPr lang="en-SG" altLang="en-US" dirty="0"/>
              <a:t>Category 5e (enhanced Category 5) was introduced with the TIA/EIA-568-A-5 addendum of the cabling Standard. </a:t>
            </a:r>
          </a:p>
          <a:p>
            <a:pPr lvl="1"/>
            <a:r>
              <a:rPr lang="en-SG" altLang="en-US" dirty="0"/>
              <a:t>Even though it has the same rated bandwidth as Category 5, i.e., 100MHz, additional performance criteria and a tighter transmission test requirement make it more suitable for high-speed applications such as </a:t>
            </a:r>
            <a:r>
              <a:rPr lang="en-SG" altLang="en-US" b="1" dirty="0"/>
              <a:t>Gigabit Ethernet.</a:t>
            </a:r>
          </a:p>
          <a:p>
            <a:pPr lvl="1"/>
            <a:r>
              <a:rPr lang="en-SG" altLang="en-US" dirty="0"/>
              <a:t>Applications are the same as those for Category 5 cabling. </a:t>
            </a:r>
          </a:p>
          <a:p>
            <a:pPr lvl="1"/>
            <a:r>
              <a:rPr lang="en-SG" altLang="en-US" dirty="0"/>
              <a:t>It is now the minimum recognized cable category for data transmission in ANSI/TIA/EIA-568-B.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B6D8484A-5337-F743-152B-308291C05B09}"/>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A50501F9-956A-7E43-22F7-4FC9278726C1}"/>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5604" name="Title 1">
            <a:extLst>
              <a:ext uri="{FF2B5EF4-FFF2-40B4-BE49-F238E27FC236}">
                <a16:creationId xmlns:a16="http://schemas.microsoft.com/office/drawing/2014/main" id="{04E83EB1-5143-AF6B-0CDB-EC99EABF33AF}"/>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Cont….</a:t>
            </a:r>
          </a:p>
        </p:txBody>
      </p:sp>
      <p:sp>
        <p:nvSpPr>
          <p:cNvPr id="12" name="Arc 11" descr="&quot;&quot;">
            <a:extLst>
              <a:ext uri="{FF2B5EF4-FFF2-40B4-BE49-F238E27FC236}">
                <a16:creationId xmlns:a16="http://schemas.microsoft.com/office/drawing/2014/main" id="{684D0A19-9F5D-EB23-CA88-299BC1BD8ADF}"/>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5606" name="Content Placeholder 2">
            <a:extLst>
              <a:ext uri="{FF2B5EF4-FFF2-40B4-BE49-F238E27FC236}">
                <a16:creationId xmlns:a16="http://schemas.microsoft.com/office/drawing/2014/main" id="{26976715-5BE8-9308-F224-90CE8153CA19}"/>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0000" lnSpcReduction="20000"/>
          </a:bodyPr>
          <a:lstStyle/>
          <a:p>
            <a:r>
              <a:rPr lang="en-SG" altLang="en-US" b="1"/>
              <a:t>Category 6 (recognized cable type in ANSI/TIA/EIA-568-B)</a:t>
            </a:r>
            <a:r>
              <a:rPr lang="en-SG" altLang="en-US"/>
              <a:t> </a:t>
            </a:r>
          </a:p>
          <a:p>
            <a:pPr lvl="1"/>
            <a:r>
              <a:rPr lang="en-SG" altLang="en-US"/>
              <a:t>Category 6 cabling was officially recognized with the publication of an addition to ANSI/TIA/EIA-568-B in June 2002. </a:t>
            </a:r>
          </a:p>
          <a:p>
            <a:pPr lvl="1"/>
            <a:r>
              <a:rPr lang="en-SG" altLang="en-US"/>
              <a:t>In addition to more stringent performance requirements as compared to Category 5e, it extends the usable bandwidth to 200MHz.</a:t>
            </a:r>
          </a:p>
          <a:p>
            <a:pPr lvl="1"/>
            <a:r>
              <a:rPr lang="en-SG" altLang="en-US"/>
              <a:t> Its intended use is for Gigabit Ethernet and other future high-speed transmission rates. </a:t>
            </a:r>
          </a:p>
          <a:p>
            <a:pPr lvl="1"/>
            <a:r>
              <a:rPr lang="en-SG" altLang="en-US"/>
              <a:t>Successful application of Category 6 cabling requires closely matched components in all parts of the transmission channel, i.e., patch cords, connectors, and cable.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descr="&quot;&quot;">
            <a:extLst>
              <a:ext uri="{FF2B5EF4-FFF2-40B4-BE49-F238E27FC236}">
                <a16:creationId xmlns:a16="http://schemas.microsoft.com/office/drawing/2014/main" id="{F1CBF490-D36C-035F-9263-6FAF01391EB4}"/>
              </a:ext>
            </a:extLst>
          </p:cNvPr>
          <p:cNvSpPr>
            <a:spLocks noGrp="1" noRot="1" noChangeAspect="1" noMove="1" noResize="1" noEditPoints="1" noAdjustHandles="1" noChangeArrowheads="1" noChangeShapeType="1" noTextEdit="1"/>
          </p:cNvSpPr>
          <p:nvPr/>
        </p:nvSpPr>
        <p:spPr>
          <a:xfrm>
            <a:off x="1524001" y="857250"/>
            <a:ext cx="91424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1" name="Arc 10" descr="&quot;&quot;">
            <a:extLst>
              <a:ext uri="{FF2B5EF4-FFF2-40B4-BE49-F238E27FC236}">
                <a16:creationId xmlns:a16="http://schemas.microsoft.com/office/drawing/2014/main" id="{DFD7DEC3-926E-0CC6-F949-C41D928C6E7A}"/>
              </a:ext>
            </a:extLst>
          </p:cNvPr>
          <p:cNvSpPr>
            <a:spLocks noGrp="1" noRot="1" noChangeAspect="1" noMove="1" noResize="1" noEditPoints="1" noAdjustHandles="1" noChangeArrowheads="1" noChangeShapeType="1" noTextEdit="1"/>
          </p:cNvSpPr>
          <p:nvPr/>
        </p:nvSpPr>
        <p:spPr>
          <a:xfrm rot="20746107">
            <a:off x="7654925" y="1200150"/>
            <a:ext cx="2241550" cy="2241550"/>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a:solidFill>
                <a:srgbClr val="000000"/>
              </a:solidFill>
            </a:endParaRPr>
          </a:p>
        </p:txBody>
      </p:sp>
      <p:sp>
        <p:nvSpPr>
          <p:cNvPr id="26628" name="Title 1">
            <a:extLst>
              <a:ext uri="{FF2B5EF4-FFF2-40B4-BE49-F238E27FC236}">
                <a16:creationId xmlns:a16="http://schemas.microsoft.com/office/drawing/2014/main" id="{4E73ACEF-53DB-8719-F4CB-2FF52C1097AB}"/>
              </a:ext>
            </a:extLst>
          </p:cNvPr>
          <p:cNvSpPr>
            <a:spLocks noGrp="1" noChangeArrowheads="1"/>
          </p:cNvSpPr>
          <p:nvPr>
            <p:ph type="title"/>
          </p:nvPr>
        </p:nvSpPr>
        <p:spPr>
          <a:xfrm>
            <a:off x="2152650" y="1131889"/>
            <a:ext cx="7886700" cy="993775"/>
          </a:xfrm>
        </p:spPr>
        <p:txBody>
          <a:bodyPr/>
          <a:lstStyle/>
          <a:p>
            <a:pPr algn="ctr"/>
            <a:r>
              <a:rPr lang="en-SG" altLang="en-US"/>
              <a:t>Coaxial Cable</a:t>
            </a:r>
          </a:p>
        </p:txBody>
      </p:sp>
      <p:graphicFrame>
        <p:nvGraphicFramePr>
          <p:cNvPr id="5" name="Content Placeholder 2">
            <a:extLst>
              <a:ext uri="{FF2B5EF4-FFF2-40B4-BE49-F238E27FC236}">
                <a16:creationId xmlns:a16="http://schemas.microsoft.com/office/drawing/2014/main" id="{AFB3E67D-1C61-6B55-0F59-D964819E6AF2}"/>
              </a:ext>
            </a:extLst>
          </p:cNvPr>
          <p:cNvGraphicFramePr>
            <a:graphicFrameLocks noGrp="1"/>
          </p:cNvGraphicFramePr>
          <p:nvPr>
            <p:ph idx="1"/>
            <p:extLst>
              <p:ext uri="{D42A27DB-BD31-4B8C-83A1-F6EECF244321}">
                <p14:modId xmlns:p14="http://schemas.microsoft.com/office/powerpoint/2010/main" val="3155260797"/>
              </p:ext>
            </p:extLst>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38101AA9-D826-B2AD-CA93-8B3D81023FC6}"/>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10" name="Freeform: Shape 9" descr="&quot;&quot;">
            <a:extLst>
              <a:ext uri="{FF2B5EF4-FFF2-40B4-BE49-F238E27FC236}">
                <a16:creationId xmlns:a16="http://schemas.microsoft.com/office/drawing/2014/main" id="{CE62D7EA-5D36-BF8F-AD9B-C8C40420C3A9}"/>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27652" name="Title 1">
            <a:extLst>
              <a:ext uri="{FF2B5EF4-FFF2-40B4-BE49-F238E27FC236}">
                <a16:creationId xmlns:a16="http://schemas.microsoft.com/office/drawing/2014/main" id="{E9823528-2B92-625F-F04D-4AB9AE03DD03}"/>
              </a:ext>
            </a:extLst>
          </p:cNvPr>
          <p:cNvSpPr>
            <a:spLocks noGrp="1" noChangeArrowheads="1"/>
          </p:cNvSpPr>
          <p:nvPr>
            <p:ph type="title"/>
          </p:nvPr>
        </p:nvSpPr>
        <p:spPr>
          <a:xfrm>
            <a:off x="2038350" y="1722438"/>
            <a:ext cx="2400300" cy="3346450"/>
          </a:xfrm>
        </p:spPr>
        <p:txBody>
          <a:bodyPr/>
          <a:lstStyle/>
          <a:p>
            <a:r>
              <a:rPr lang="en-SG" altLang="en-US">
                <a:solidFill>
                  <a:srgbClr val="FFFFFF"/>
                </a:solidFill>
              </a:rPr>
              <a:t>Optical-Fiber Cable</a:t>
            </a:r>
          </a:p>
        </p:txBody>
      </p:sp>
      <p:sp>
        <p:nvSpPr>
          <p:cNvPr id="12" name="Arc 11" descr="&quot;&quot;">
            <a:extLst>
              <a:ext uri="{FF2B5EF4-FFF2-40B4-BE49-F238E27FC236}">
                <a16:creationId xmlns:a16="http://schemas.microsoft.com/office/drawing/2014/main" id="{CA938662-F55F-01FF-E674-04BEAC793DE6}"/>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27654" name="Content Placeholder 2">
            <a:extLst>
              <a:ext uri="{FF2B5EF4-FFF2-40B4-BE49-F238E27FC236}">
                <a16:creationId xmlns:a16="http://schemas.microsoft.com/office/drawing/2014/main" id="{B9F29C0D-9A03-2BB9-1332-E1B1C0D3C02F}"/>
              </a:ext>
            </a:extLst>
          </p:cNvPr>
          <p:cNvSpPr>
            <a:spLocks noGrp="1" noChangeArrowheads="1"/>
          </p:cNvSpPr>
          <p:nvPr>
            <p:ph idx="1"/>
          </p:nvPr>
        </p:nvSpPr>
        <p:spPr bwMode="auto">
          <a:xfrm>
            <a:off x="4859338" y="1300163"/>
            <a:ext cx="5180012" cy="4189412"/>
          </a:xfrm>
        </p:spPr>
        <p:txBody>
          <a:bodyPr wrap="square" numCol="1" anchor="ctr" anchorCtr="0" compatLnSpc="1">
            <a:prstTxWarp prst="textNoShape">
              <a:avLst/>
            </a:prstTxWarp>
            <a:normAutofit fontScale="77500" lnSpcReduction="20000"/>
          </a:bodyPr>
          <a:lstStyle/>
          <a:p>
            <a:r>
              <a:rPr lang="en-SG" altLang="en-US"/>
              <a:t>As late as 1993, it seemed that in order to move toward the future of desktop computing, businesses would have to install fiber-optic cabling directly to the desktop.</a:t>
            </a:r>
          </a:p>
          <a:p>
            <a:r>
              <a:rPr lang="en-SG" altLang="en-US"/>
              <a:t> Although for most of us fiber to the desktop is not yet a practical reality, fiber-optic cable is touted as the ultimate answer to all our voice, video, and data transmission needs and continues to make inroads in the LAN market.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3C6816B-2C5D-A6CB-ED68-7398989A06D1}"/>
              </a:ext>
            </a:extLst>
          </p:cNvPr>
          <p:cNvSpPr>
            <a:spLocks noGrp="1" noChangeArrowheads="1"/>
          </p:cNvSpPr>
          <p:nvPr>
            <p:ph type="title"/>
          </p:nvPr>
        </p:nvSpPr>
        <p:spPr>
          <a:xfrm>
            <a:off x="3181350" y="1371600"/>
            <a:ext cx="6172200" cy="800100"/>
          </a:xfrm>
        </p:spPr>
        <p:txBody>
          <a:bodyPr vert="horz" lIns="0" tIns="0" rIns="0" bIns="0" rtlCol="0" anchor="ctr">
            <a:normAutofit fontScale="90000"/>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Structured Cabling Infrastructure</a:t>
            </a:r>
            <a:endParaRPr lang="en-GB" altLang="en-US" sz="3000" b="1">
              <a:solidFill>
                <a:srgbClr val="E4005C"/>
              </a:solidFill>
            </a:endParaRPr>
          </a:p>
        </p:txBody>
      </p:sp>
      <p:sp>
        <p:nvSpPr>
          <p:cNvPr id="28675" name="Rectangle 3">
            <a:extLst>
              <a:ext uri="{FF2B5EF4-FFF2-40B4-BE49-F238E27FC236}">
                <a16:creationId xmlns:a16="http://schemas.microsoft.com/office/drawing/2014/main" id="{F7D5D686-8084-AB25-FAA3-2C3BC3D96350}"/>
              </a:ext>
            </a:extLst>
          </p:cNvPr>
          <p:cNvSpPr>
            <a:spLocks noGrp="1" noChangeArrowheads="1"/>
          </p:cNvSpPr>
          <p:nvPr>
            <p:ph type="body" sz="half" idx="1"/>
          </p:nvPr>
        </p:nvSpPr>
        <p:spPr bwMode="auto">
          <a:xfrm>
            <a:off x="3009900" y="2225353"/>
            <a:ext cx="3429000" cy="3394075"/>
          </a:xfrm>
        </p:spPr>
        <p:txBody>
          <a:bodyPr wrap="square" numCol="1" anchor="t" anchorCtr="0" compatLnSpc="1">
            <a:prstTxWarp prst="textNoShape">
              <a:avLst/>
            </a:prstTxWarp>
          </a:bodyPr>
          <a:lstStyle/>
          <a:p>
            <a:pPr marL="293688" indent="-219075" defTabSz="309563">
              <a:lnSpc>
                <a:spcPct val="80000"/>
              </a:lnSpc>
              <a:spcBef>
                <a:spcPct val="50000"/>
              </a:spcBef>
              <a:buClr>
                <a:srgbClr val="CC0000"/>
              </a:buClr>
              <a:buBlip>
                <a:blip r:embed="rId3"/>
              </a:buBlip>
            </a:pPr>
            <a:r>
              <a:rPr lang="en-US" altLang="en-US" sz="1800" b="1" dirty="0">
                <a:solidFill>
                  <a:srgbClr val="000066"/>
                </a:solidFill>
              </a:rPr>
              <a:t>Mounted and permanent</a:t>
            </a:r>
          </a:p>
          <a:p>
            <a:pPr marL="293688" indent="-219075" defTabSz="309563">
              <a:lnSpc>
                <a:spcPct val="80000"/>
              </a:lnSpc>
              <a:spcBef>
                <a:spcPct val="50000"/>
              </a:spcBef>
              <a:buClr>
                <a:srgbClr val="CC0000"/>
              </a:buClr>
              <a:buBlip>
                <a:blip r:embed="rId3"/>
              </a:buBlip>
            </a:pPr>
            <a:r>
              <a:rPr lang="en-US" altLang="en-US" sz="1800" b="1" dirty="0">
                <a:solidFill>
                  <a:srgbClr val="000066"/>
                </a:solidFill>
              </a:rPr>
              <a:t>Allows patching</a:t>
            </a:r>
          </a:p>
          <a:p>
            <a:pPr marL="293688" indent="-219075" defTabSz="309563">
              <a:lnSpc>
                <a:spcPct val="80000"/>
              </a:lnSpc>
              <a:spcBef>
                <a:spcPct val="50000"/>
              </a:spcBef>
              <a:buClr>
                <a:srgbClr val="CC0000"/>
              </a:buClr>
              <a:buBlip>
                <a:blip r:embed="rId3"/>
              </a:buBlip>
            </a:pPr>
            <a:r>
              <a:rPr lang="en-US" altLang="en-US" sz="1800" b="1" dirty="0">
                <a:solidFill>
                  <a:srgbClr val="000066"/>
                </a:solidFill>
              </a:rPr>
              <a:t>Comfort that infrastructure is OK</a:t>
            </a:r>
          </a:p>
          <a:p>
            <a:pPr marL="293688" indent="-219075" defTabSz="309563">
              <a:lnSpc>
                <a:spcPct val="80000"/>
              </a:lnSpc>
              <a:spcBef>
                <a:spcPct val="50000"/>
              </a:spcBef>
              <a:buClr>
                <a:srgbClr val="CC0000"/>
              </a:buClr>
              <a:buBlip>
                <a:blip r:embed="rId3"/>
              </a:buBlip>
            </a:pPr>
            <a:r>
              <a:rPr lang="en-US" altLang="en-US" sz="1800" b="1" dirty="0">
                <a:solidFill>
                  <a:srgbClr val="000066"/>
                </a:solidFill>
              </a:rPr>
              <a:t>Components:</a:t>
            </a:r>
          </a:p>
          <a:p>
            <a:pPr marL="585788" lvl="1" indent="-195263" defTabSz="309563">
              <a:lnSpc>
                <a:spcPct val="80000"/>
              </a:lnSpc>
              <a:buClr>
                <a:srgbClr val="CC0000"/>
              </a:buClr>
              <a:buBlip>
                <a:blip r:embed="rId3"/>
              </a:buBlip>
            </a:pPr>
            <a:r>
              <a:rPr lang="en-US" altLang="en-US" sz="1500" b="1" dirty="0">
                <a:solidFill>
                  <a:srgbClr val="000066"/>
                </a:solidFill>
              </a:rPr>
              <a:t>Information Outlet with Face Plate</a:t>
            </a:r>
          </a:p>
          <a:p>
            <a:pPr marL="585788" lvl="1" indent="-195263" defTabSz="309563">
              <a:lnSpc>
                <a:spcPct val="80000"/>
              </a:lnSpc>
              <a:buClr>
                <a:srgbClr val="CC0000"/>
              </a:buClr>
              <a:buBlip>
                <a:blip r:embed="rId3"/>
              </a:buBlip>
            </a:pPr>
            <a:r>
              <a:rPr lang="en-US" altLang="en-US" sz="1500" b="1" dirty="0">
                <a:solidFill>
                  <a:srgbClr val="000066"/>
                </a:solidFill>
              </a:rPr>
              <a:t>Patch Panel</a:t>
            </a:r>
          </a:p>
          <a:p>
            <a:pPr marL="585788" lvl="1" indent="-195263" defTabSz="309563">
              <a:lnSpc>
                <a:spcPct val="80000"/>
              </a:lnSpc>
              <a:buClr>
                <a:srgbClr val="CC0000"/>
              </a:buClr>
              <a:buBlip>
                <a:blip r:embed="rId3"/>
              </a:buBlip>
            </a:pPr>
            <a:r>
              <a:rPr lang="en-US" altLang="en-US" sz="1500" b="1" dirty="0">
                <a:solidFill>
                  <a:srgbClr val="000066"/>
                </a:solidFill>
              </a:rPr>
              <a:t>UTP Cable</a:t>
            </a:r>
          </a:p>
          <a:p>
            <a:pPr marL="585788" lvl="1" indent="-195263" defTabSz="309563">
              <a:lnSpc>
                <a:spcPct val="80000"/>
              </a:lnSpc>
              <a:buClr>
                <a:srgbClr val="CC0000"/>
              </a:buClr>
              <a:buBlip>
                <a:blip r:embed="rId3"/>
              </a:buBlip>
            </a:pPr>
            <a:r>
              <a:rPr lang="en-US" altLang="en-US" sz="1500" b="1" dirty="0">
                <a:solidFill>
                  <a:srgbClr val="000066"/>
                </a:solidFill>
              </a:rPr>
              <a:t>Patch Cord</a:t>
            </a:r>
          </a:p>
          <a:p>
            <a:pPr marL="293688" indent="-219075" defTabSz="309563">
              <a:lnSpc>
                <a:spcPct val="80000"/>
              </a:lnSpc>
              <a:spcBef>
                <a:spcPct val="50000"/>
              </a:spcBef>
              <a:buClr>
                <a:srgbClr val="CC0000"/>
              </a:buClr>
              <a:buBlip>
                <a:blip r:embed="rId3"/>
              </a:buBlip>
            </a:pPr>
            <a:endParaRPr lang="en-US" altLang="en-US" sz="1800" b="1" dirty="0">
              <a:solidFill>
                <a:srgbClr val="000066"/>
              </a:solidFill>
            </a:endParaRPr>
          </a:p>
        </p:txBody>
      </p:sp>
      <p:sp>
        <p:nvSpPr>
          <p:cNvPr id="6148" name="AutoShape 4">
            <a:extLst>
              <a:ext uri="{FF2B5EF4-FFF2-40B4-BE49-F238E27FC236}">
                <a16:creationId xmlns:a16="http://schemas.microsoft.com/office/drawing/2014/main" id="{5A326E44-EB03-CADA-E0E9-9A4284730DB6}"/>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49" name="AutoShape 5">
            <a:extLst>
              <a:ext uri="{FF2B5EF4-FFF2-40B4-BE49-F238E27FC236}">
                <a16:creationId xmlns:a16="http://schemas.microsoft.com/office/drawing/2014/main" id="{423C1E91-712A-2702-3DAF-056BE16C8F4D}"/>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0" name="AutoShape 6">
            <a:extLst>
              <a:ext uri="{FF2B5EF4-FFF2-40B4-BE49-F238E27FC236}">
                <a16:creationId xmlns:a16="http://schemas.microsoft.com/office/drawing/2014/main" id="{77CCFBF6-A120-E62B-0891-1759A0B78FF5}"/>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1" name="AutoShape 7">
            <a:extLst>
              <a:ext uri="{FF2B5EF4-FFF2-40B4-BE49-F238E27FC236}">
                <a16:creationId xmlns:a16="http://schemas.microsoft.com/office/drawing/2014/main" id="{D44A1708-A3B2-1ACF-809D-1CDAE5696B88}"/>
              </a:ext>
            </a:extLst>
          </p:cNvPr>
          <p:cNvSpPr>
            <a:spLocks noChangeArrowheads="1"/>
          </p:cNvSpPr>
          <p:nvPr/>
        </p:nvSpPr>
        <p:spPr bwMode="auto">
          <a:xfrm>
            <a:off x="3394075" y="2087792"/>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6152" name="Text Box 8">
            <a:extLst>
              <a:ext uri="{FF2B5EF4-FFF2-40B4-BE49-F238E27FC236}">
                <a16:creationId xmlns:a16="http://schemas.microsoft.com/office/drawing/2014/main" id="{01CED426-1634-270C-A192-ECAB73A733E9}"/>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6153" name="AutoShape 9">
            <a:extLst>
              <a:ext uri="{FF2B5EF4-FFF2-40B4-BE49-F238E27FC236}">
                <a16:creationId xmlns:a16="http://schemas.microsoft.com/office/drawing/2014/main" id="{83E3816A-27D7-FFE8-8575-DEEBAF64360B}"/>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28682" name="Picture 10">
            <a:extLst>
              <a:ext uri="{FF2B5EF4-FFF2-40B4-BE49-F238E27FC236}">
                <a16:creationId xmlns:a16="http://schemas.microsoft.com/office/drawing/2014/main" id="{2F9EB563-92AF-1001-EDB1-0A85F5B041B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65900" y="2104056"/>
            <a:ext cx="220345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622B213-520A-88F5-B6A0-8799E75833DC}"/>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I/O &amp; Faceplates</a:t>
            </a:r>
            <a:endParaRPr lang="en-GB" altLang="en-US" sz="3000" b="1">
              <a:solidFill>
                <a:srgbClr val="E4005C"/>
              </a:solidFill>
            </a:endParaRPr>
          </a:p>
        </p:txBody>
      </p:sp>
      <p:sp>
        <p:nvSpPr>
          <p:cNvPr id="30723" name="Rectangle 3">
            <a:extLst>
              <a:ext uri="{FF2B5EF4-FFF2-40B4-BE49-F238E27FC236}">
                <a16:creationId xmlns:a16="http://schemas.microsoft.com/office/drawing/2014/main" id="{9D04CC01-4063-7C0A-F409-E12533984E4B}"/>
              </a:ext>
            </a:extLst>
          </p:cNvPr>
          <p:cNvSpPr>
            <a:spLocks noGrp="1" noChangeArrowheads="1"/>
          </p:cNvSpPr>
          <p:nvPr>
            <p:ph type="body" sz="half" idx="1"/>
          </p:nvPr>
        </p:nvSpPr>
        <p:spPr bwMode="auto">
          <a:xfrm>
            <a:off x="3009900" y="2057401"/>
            <a:ext cx="308610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Faceplate mounts on or in wall or in raceway</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Single or Dual Information Outlet (I/O)</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Provide network connectivity to the Hosts through a Patch Cord</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8196" name="AutoShape 4">
            <a:extLst>
              <a:ext uri="{FF2B5EF4-FFF2-40B4-BE49-F238E27FC236}">
                <a16:creationId xmlns:a16="http://schemas.microsoft.com/office/drawing/2014/main" id="{01AF4DDC-6129-5B3C-8589-91EB8E38B0BA}"/>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7" name="AutoShape 5">
            <a:extLst>
              <a:ext uri="{FF2B5EF4-FFF2-40B4-BE49-F238E27FC236}">
                <a16:creationId xmlns:a16="http://schemas.microsoft.com/office/drawing/2014/main" id="{5EF511B3-46F4-5DF6-50B1-2CCE8F4F7FB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8" name="AutoShape 6">
            <a:extLst>
              <a:ext uri="{FF2B5EF4-FFF2-40B4-BE49-F238E27FC236}">
                <a16:creationId xmlns:a16="http://schemas.microsoft.com/office/drawing/2014/main" id="{BF984CFD-F964-3334-3A65-F89FAE6A82B5}"/>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199" name="AutoShape 7">
            <a:extLst>
              <a:ext uri="{FF2B5EF4-FFF2-40B4-BE49-F238E27FC236}">
                <a16:creationId xmlns:a16="http://schemas.microsoft.com/office/drawing/2014/main" id="{4156D584-94B9-E8AE-3354-D85D951960BC}"/>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8200" name="Text Box 8">
            <a:extLst>
              <a:ext uri="{FF2B5EF4-FFF2-40B4-BE49-F238E27FC236}">
                <a16:creationId xmlns:a16="http://schemas.microsoft.com/office/drawing/2014/main" id="{89683742-B23D-783F-B671-E399F941E007}"/>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8201" name="AutoShape 9">
            <a:extLst>
              <a:ext uri="{FF2B5EF4-FFF2-40B4-BE49-F238E27FC236}">
                <a16:creationId xmlns:a16="http://schemas.microsoft.com/office/drawing/2014/main" id="{A5C55D5D-6530-6FA7-FEBE-B0CBB3A38920}"/>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0730" name="Picture 10">
            <a:extLst>
              <a:ext uri="{FF2B5EF4-FFF2-40B4-BE49-F238E27FC236}">
                <a16:creationId xmlns:a16="http://schemas.microsoft.com/office/drawing/2014/main" id="{DAE40FB2-61BD-107B-D397-CA2FBE3E9C9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03950" y="2057401"/>
            <a:ext cx="292735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5" name="Rectangle 32784">
            <a:extLst>
              <a:ext uri="{FF2B5EF4-FFF2-40B4-BE49-F238E27FC236}">
                <a16:creationId xmlns:a16="http://schemas.microsoft.com/office/drawing/2014/main" id="{955A2079-FA98-4876-80F0-72364A7D2E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0" name="Rectangle 2">
            <a:extLst>
              <a:ext uri="{FF2B5EF4-FFF2-40B4-BE49-F238E27FC236}">
                <a16:creationId xmlns:a16="http://schemas.microsoft.com/office/drawing/2014/main" id="{8F7C4758-611A-D8F4-6EBA-5B3E531FA314}"/>
              </a:ext>
            </a:extLst>
          </p:cNvPr>
          <p:cNvSpPr>
            <a:spLocks noGrp="1" noChangeArrowheads="1"/>
          </p:cNvSpPr>
          <p:nvPr>
            <p:ph type="title"/>
          </p:nvPr>
        </p:nvSpPr>
        <p:spPr>
          <a:xfrm>
            <a:off x="838200" y="557188"/>
            <a:ext cx="10515600" cy="1133499"/>
          </a:xfrm>
        </p:spPr>
        <p:txBody>
          <a:bodyPr vert="horz" lIns="91440" tIns="45720" rIns="91440" bIns="45720" rtlCol="0" anchor="ctr">
            <a:normAutofit/>
          </a:bodyPr>
          <a:lstStyle/>
          <a:p>
            <a:pPr algn="ctr">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5200" b="1" kern="1200">
                <a:solidFill>
                  <a:schemeClr val="tx1"/>
                </a:solidFill>
                <a:latin typeface="+mj-lt"/>
                <a:ea typeface="+mj-ea"/>
                <a:cs typeface="+mj-cs"/>
              </a:rPr>
              <a:t>Patch Panel</a:t>
            </a:r>
          </a:p>
        </p:txBody>
      </p:sp>
      <p:pic>
        <p:nvPicPr>
          <p:cNvPr id="32772" name="Picture 10">
            <a:extLst>
              <a:ext uri="{FF2B5EF4-FFF2-40B4-BE49-F238E27FC236}">
                <a16:creationId xmlns:a16="http://schemas.microsoft.com/office/drawing/2014/main" id="{6B1FD95A-8772-C89D-DD9D-DD25CCEE35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9288" y="2621116"/>
            <a:ext cx="1214998" cy="35602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80" name="Picture 13">
            <a:extLst>
              <a:ext uri="{FF2B5EF4-FFF2-40B4-BE49-F238E27FC236}">
                <a16:creationId xmlns:a16="http://schemas.microsoft.com/office/drawing/2014/main" id="{523851D9-9485-F55E-AE63-CF40BBF11F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01250" y="2811402"/>
            <a:ext cx="4239542" cy="31796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Rectangle 3">
            <a:extLst>
              <a:ext uri="{FF2B5EF4-FFF2-40B4-BE49-F238E27FC236}">
                <a16:creationId xmlns:a16="http://schemas.microsoft.com/office/drawing/2014/main" id="{A2E1C281-EE02-D2C5-5F07-637348E6CB75}"/>
              </a:ext>
            </a:extLst>
          </p:cNvPr>
          <p:cNvSpPr>
            <a:spLocks noChangeArrowheads="1"/>
          </p:cNvSpPr>
          <p:nvPr/>
        </p:nvSpPr>
        <p:spPr bwMode="auto">
          <a:xfrm>
            <a:off x="455156" y="2240544"/>
            <a:ext cx="3304349" cy="3703105"/>
          </a:xfrm>
          <a:prstGeom prst="rect">
            <a:avLst/>
          </a:prstGeom>
        </p:spPr>
        <p:txBody>
          <a:bodyPr wrap="square" numCol="1" anchor="t" anchorCtr="0" compatLnSpc="1">
            <a:prstTxWarp prst="textNoShape">
              <a:avLst/>
            </a:prstTxWarp>
          </a:bodyPr>
          <a:lstStyle/>
          <a:p>
            <a:pPr marL="237887" indent="-177451" algn="just" defTabSz="250746">
              <a:lnSpc>
                <a:spcPct val="80000"/>
              </a:lnSpc>
              <a:spcBef>
                <a:spcPct val="50000"/>
              </a:spcBef>
              <a:buClr>
                <a:srgbClr val="CC0000"/>
              </a:buClr>
              <a:buBlip>
                <a:blip r:embed="rId5"/>
              </a:buBlip>
            </a:pPr>
            <a:r>
              <a:rPr lang="en-US" altLang="en-US" sz="1458" b="1" kern="1200" dirty="0">
                <a:solidFill>
                  <a:srgbClr val="000066"/>
                </a:solidFill>
                <a:latin typeface="+mn-lt"/>
                <a:ea typeface="+mn-ea"/>
                <a:cs typeface="+mn-cs"/>
              </a:rPr>
              <a:t>Termination punch down in back</a:t>
            </a:r>
          </a:p>
          <a:p>
            <a:pPr marL="237887" indent="-177451" algn="just" defTabSz="250746">
              <a:lnSpc>
                <a:spcPct val="80000"/>
              </a:lnSpc>
              <a:spcBef>
                <a:spcPct val="50000"/>
              </a:spcBef>
              <a:buClr>
                <a:srgbClr val="CC0000"/>
              </a:buClr>
              <a:buBlip>
                <a:blip r:embed="rId5"/>
              </a:buBlip>
            </a:pPr>
            <a:r>
              <a:rPr lang="en-US" altLang="en-US" sz="1458" b="1" kern="1200" dirty="0">
                <a:solidFill>
                  <a:srgbClr val="000066"/>
                </a:solidFill>
                <a:latin typeface="+mn-lt"/>
                <a:ea typeface="+mn-ea"/>
                <a:cs typeface="+mn-cs"/>
              </a:rPr>
              <a:t>Patch cord plugin in front</a:t>
            </a:r>
          </a:p>
          <a:p>
            <a:pPr marL="293688" indent="-219075" defTabSz="309563">
              <a:lnSpc>
                <a:spcPct val="80000"/>
              </a:lnSpc>
              <a:spcBef>
                <a:spcPct val="50000"/>
              </a:spcBef>
              <a:buClr>
                <a:srgbClr val="CC0000"/>
              </a:buClr>
              <a:buBlip>
                <a:blip r:embed="rId5"/>
              </a:buBlip>
            </a:pPr>
            <a:endParaRPr lang="en-US" altLang="en-US" sz="1800" b="1" dirty="0">
              <a:solidFill>
                <a:srgbClr val="000066"/>
              </a:solidFill>
            </a:endParaRPr>
          </a:p>
        </p:txBody>
      </p:sp>
      <p:sp>
        <p:nvSpPr>
          <p:cNvPr id="10244" name="AutoShape 4">
            <a:extLst>
              <a:ext uri="{FF2B5EF4-FFF2-40B4-BE49-F238E27FC236}">
                <a16:creationId xmlns:a16="http://schemas.microsoft.com/office/drawing/2014/main" id="{CBA282F5-6161-ED1E-0C80-445457A0799E}"/>
              </a:ext>
            </a:extLst>
          </p:cNvPr>
          <p:cNvSpPr>
            <a:spLocks noChangeArrowheads="1"/>
          </p:cNvSpPr>
          <p:nvPr/>
        </p:nvSpPr>
        <p:spPr bwMode="auto">
          <a:xfrm>
            <a:off x="3633325" y="1828800"/>
            <a:ext cx="5611158" cy="346801"/>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5" name="AutoShape 5">
            <a:extLst>
              <a:ext uri="{FF2B5EF4-FFF2-40B4-BE49-F238E27FC236}">
                <a16:creationId xmlns:a16="http://schemas.microsoft.com/office/drawing/2014/main" id="{381ADE02-C357-A0D3-4390-FC1D68EF6D32}"/>
              </a:ext>
            </a:extLst>
          </p:cNvPr>
          <p:cNvSpPr>
            <a:spLocks noChangeArrowheads="1"/>
          </p:cNvSpPr>
          <p:nvPr/>
        </p:nvSpPr>
        <p:spPr bwMode="auto">
          <a:xfrm>
            <a:off x="3946356" y="2608127"/>
            <a:ext cx="153268" cy="151969"/>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6" name="AutoShape 6">
            <a:extLst>
              <a:ext uri="{FF2B5EF4-FFF2-40B4-BE49-F238E27FC236}">
                <a16:creationId xmlns:a16="http://schemas.microsoft.com/office/drawing/2014/main" id="{AB2697BA-1619-27DA-60FD-223E85500278}"/>
              </a:ext>
            </a:extLst>
          </p:cNvPr>
          <p:cNvSpPr>
            <a:spLocks noChangeArrowheads="1"/>
          </p:cNvSpPr>
          <p:nvPr/>
        </p:nvSpPr>
        <p:spPr bwMode="auto">
          <a:xfrm>
            <a:off x="4022989" y="2683462"/>
            <a:ext cx="151969" cy="151969"/>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7" name="AutoShape 7">
            <a:extLst>
              <a:ext uri="{FF2B5EF4-FFF2-40B4-BE49-F238E27FC236}">
                <a16:creationId xmlns:a16="http://schemas.microsoft.com/office/drawing/2014/main" id="{6B2F961D-5893-F73A-17E6-505ABF12548A}"/>
              </a:ext>
            </a:extLst>
          </p:cNvPr>
          <p:cNvSpPr>
            <a:spLocks noChangeArrowheads="1"/>
          </p:cNvSpPr>
          <p:nvPr/>
        </p:nvSpPr>
        <p:spPr bwMode="auto">
          <a:xfrm>
            <a:off x="4165866" y="2340559"/>
            <a:ext cx="4546077" cy="22081"/>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0248" name="Text Box 8">
            <a:extLst>
              <a:ext uri="{FF2B5EF4-FFF2-40B4-BE49-F238E27FC236}">
                <a16:creationId xmlns:a16="http://schemas.microsoft.com/office/drawing/2014/main" id="{FD4A3228-E28C-692C-4C5E-32A1F426FB07}"/>
              </a:ext>
            </a:extLst>
          </p:cNvPr>
          <p:cNvSpPr txBox="1">
            <a:spLocks noChangeArrowheads="1"/>
          </p:cNvSpPr>
          <p:nvPr/>
        </p:nvSpPr>
        <p:spPr bwMode="auto">
          <a:xfrm>
            <a:off x="3709960" y="1893743"/>
            <a:ext cx="3570618" cy="161061"/>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503420">
              <a:lnSpc>
                <a:spcPct val="95000"/>
              </a:lnSpc>
              <a:spcAft>
                <a:spcPts val="600"/>
              </a:spcAft>
              <a:buClr>
                <a:srgbClr val="000000"/>
              </a:buClr>
              <a:buSzPct val="45000"/>
              <a:tabLst>
                <a:tab pos="399264" algn="l"/>
                <a:tab pos="797564" algn="l"/>
                <a:tab pos="1196828" algn="l"/>
                <a:tab pos="1596093" algn="l"/>
                <a:tab pos="1994393" algn="l"/>
                <a:tab pos="2393656" algn="l"/>
                <a:tab pos="2791957" algn="l"/>
                <a:tab pos="3191221" algn="l"/>
              </a:tabLst>
              <a:defRPr/>
            </a:pPr>
            <a:r>
              <a:rPr lang="en-GB" altLang="en-US" sz="1094" b="1" kern="1200">
                <a:solidFill>
                  <a:srgbClr val="555555"/>
                </a:solidFill>
                <a:latin typeface="Arial" panose="020B0604020202020204" pitchFamily="34" charset="0"/>
                <a:ea typeface="+mn-ea"/>
                <a:cs typeface="+mn-cs"/>
              </a:rPr>
              <a:t>Cabling</a:t>
            </a:r>
            <a:endParaRPr lang="en-GB" altLang="en-US" sz="1350" b="1">
              <a:solidFill>
                <a:prstClr val="white"/>
              </a:solidFill>
            </a:endParaRPr>
          </a:p>
        </p:txBody>
      </p:sp>
      <p:sp>
        <p:nvSpPr>
          <p:cNvPr id="10249" name="AutoShape 9">
            <a:extLst>
              <a:ext uri="{FF2B5EF4-FFF2-40B4-BE49-F238E27FC236}">
                <a16:creationId xmlns:a16="http://schemas.microsoft.com/office/drawing/2014/main" id="{6A222FBD-2FE0-9311-E034-E4C80FE83002}"/>
              </a:ext>
            </a:extLst>
          </p:cNvPr>
          <p:cNvSpPr>
            <a:spLocks noChangeArrowheads="1"/>
          </p:cNvSpPr>
          <p:nvPr/>
        </p:nvSpPr>
        <p:spPr bwMode="auto">
          <a:xfrm>
            <a:off x="3633326" y="4890258"/>
            <a:ext cx="64944" cy="1146910"/>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2779" name="Picture 11">
            <a:extLst>
              <a:ext uri="{FF2B5EF4-FFF2-40B4-BE49-F238E27FC236}">
                <a16:creationId xmlns:a16="http://schemas.microsoft.com/office/drawing/2014/main" id="{81256F90-6A42-C798-0B98-3AAE21778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2038" y="4540860"/>
            <a:ext cx="2060022" cy="129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5719BB-48A7-4AF4-BB91-DC82E0DF72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0973A55-5440-4A99-B526-B5812E4627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A9682493-588A-4D52-98F6-FBBD80C07E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92ABCC-B872-DA47-EF18-685AB664D658}"/>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600" b="1" dirty="0"/>
              <a:t>Switch:</a:t>
            </a:r>
            <a:endParaRPr lang="en-US" sz="3400" dirty="0"/>
          </a:p>
        </p:txBody>
      </p:sp>
      <p:sp>
        <p:nvSpPr>
          <p:cNvPr id="19" name="Rectangle 18">
            <a:extLst>
              <a:ext uri="{FF2B5EF4-FFF2-40B4-BE49-F238E27FC236}">
                <a16:creationId xmlns:a16="http://schemas.microsoft.com/office/drawing/2014/main" id="{FBEC5A7A-ADE4-48D9-B89C-2BA1C91106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31A60E-27DB-729A-35B3-D693E0716948}"/>
              </a:ext>
            </a:extLst>
          </p:cNvPr>
          <p:cNvSpPr>
            <a:spLocks noGrp="1"/>
          </p:cNvSpPr>
          <p:nvPr>
            <p:ph sz="half" idx="1"/>
          </p:nvPr>
        </p:nvSpPr>
        <p:spPr>
          <a:xfrm>
            <a:off x="438912" y="2512611"/>
            <a:ext cx="4832803" cy="3664351"/>
          </a:xfrm>
        </p:spPr>
        <p:txBody>
          <a:bodyPr vert="horz" lIns="91440" tIns="45720" rIns="91440" bIns="45720" rtlCol="0">
            <a:normAutofit fontScale="77500" lnSpcReduction="20000"/>
          </a:bodyPr>
          <a:lstStyle/>
          <a:p>
            <a:endParaRPr lang="en-US" sz="2400" b="1" dirty="0"/>
          </a:p>
          <a:p>
            <a:r>
              <a:rPr lang="en-US" sz="1900" dirty="0"/>
              <a:t>A network switch is similar to a network hub in that it is used to connect all systems together in a network environment, but the difference is that a switch is a layer-2 device that filters traffic by the layer-2 address.</a:t>
            </a:r>
          </a:p>
          <a:p>
            <a:r>
              <a:rPr lang="en-US" sz="1900" dirty="0"/>
              <a:t>The switch is able to filter the traffic because it stores the MAC addresses of each system connected to the switch, and what port that system is connected to, in the MAC address table. </a:t>
            </a:r>
          </a:p>
          <a:p>
            <a:r>
              <a:rPr lang="en-US" sz="1900" dirty="0"/>
              <a:t>The MAC address table is a table stored in memory on the switch and is responsible for tracking what ports each system is connected to (see Figure 1-3).</a:t>
            </a:r>
          </a:p>
        </p:txBody>
      </p:sp>
      <p:pic>
        <p:nvPicPr>
          <p:cNvPr id="8" name="Picture 7">
            <a:extLst>
              <a:ext uri="{FF2B5EF4-FFF2-40B4-BE49-F238E27FC236}">
                <a16:creationId xmlns:a16="http://schemas.microsoft.com/office/drawing/2014/main" id="{71A81DDC-9E32-3B8B-4A7E-65E792FE3E3C}"/>
              </a:ext>
            </a:extLst>
          </p:cNvPr>
          <p:cNvPicPr>
            <a:picLocks noChangeAspect="1"/>
          </p:cNvPicPr>
          <p:nvPr/>
        </p:nvPicPr>
        <p:blipFill>
          <a:blip r:embed="rId2"/>
          <a:stretch>
            <a:fillRect/>
          </a:stretch>
        </p:blipFill>
        <p:spPr>
          <a:xfrm>
            <a:off x="7079566" y="517600"/>
            <a:ext cx="4220307" cy="2743200"/>
          </a:xfrm>
          <a:prstGeom prst="rect">
            <a:avLst/>
          </a:prstGeom>
        </p:spPr>
      </p:pic>
      <p:pic>
        <p:nvPicPr>
          <p:cNvPr id="6" name="Content Placeholder 5">
            <a:extLst>
              <a:ext uri="{FF2B5EF4-FFF2-40B4-BE49-F238E27FC236}">
                <a16:creationId xmlns:a16="http://schemas.microsoft.com/office/drawing/2014/main" id="{242D5751-8BFF-EDB7-6681-70C694008109}"/>
              </a:ext>
            </a:extLst>
          </p:cNvPr>
          <p:cNvPicPr>
            <a:picLocks noGrp="1" noChangeAspect="1"/>
          </p:cNvPicPr>
          <p:nvPr>
            <p:ph sz="half" idx="2"/>
          </p:nvPr>
        </p:nvPicPr>
        <p:blipFill>
          <a:blip r:embed="rId3"/>
          <a:stretch>
            <a:fillRect/>
          </a:stretch>
        </p:blipFill>
        <p:spPr>
          <a:xfrm>
            <a:off x="6620256" y="3811356"/>
            <a:ext cx="5138928" cy="1978487"/>
          </a:xfrm>
          <a:prstGeom prst="rect">
            <a:avLst/>
          </a:prstGeom>
        </p:spPr>
      </p:pic>
    </p:spTree>
    <p:extLst>
      <p:ext uri="{BB962C8B-B14F-4D97-AF65-F5344CB8AC3E}">
        <p14:creationId xmlns:p14="http://schemas.microsoft.com/office/powerpoint/2010/main" val="14960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FAA63DE-37A0-3869-0B6E-F765B80DBE9C}"/>
              </a:ext>
            </a:extLst>
          </p:cNvPr>
          <p:cNvSpPr>
            <a:spLocks noGrp="1" noChangeArrowheads="1"/>
          </p:cNvSpPr>
          <p:nvPr>
            <p:ph type="title"/>
          </p:nvPr>
        </p:nvSpPr>
        <p:spPr>
          <a:xfrm>
            <a:off x="3009900" y="131445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Patch Cord &amp; UTP Connectors</a:t>
            </a:r>
            <a:endParaRPr lang="en-GB" altLang="en-US" sz="3000" b="1">
              <a:solidFill>
                <a:srgbClr val="E4005C"/>
              </a:solidFill>
            </a:endParaRPr>
          </a:p>
        </p:txBody>
      </p:sp>
      <p:pic>
        <p:nvPicPr>
          <p:cNvPr id="34819" name="Picture 3">
            <a:extLst>
              <a:ext uri="{FF2B5EF4-FFF2-40B4-BE49-F238E27FC236}">
                <a16:creationId xmlns:a16="http://schemas.microsoft.com/office/drawing/2014/main" id="{C010A76D-4BDC-30E3-88E2-13BCB067098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09900" y="2646363"/>
            <a:ext cx="4286250" cy="1714500"/>
          </a:xfrm>
        </p:spPr>
      </p:pic>
      <p:sp>
        <p:nvSpPr>
          <p:cNvPr id="12292" name="AutoShape 4">
            <a:extLst>
              <a:ext uri="{FF2B5EF4-FFF2-40B4-BE49-F238E27FC236}">
                <a16:creationId xmlns:a16="http://schemas.microsoft.com/office/drawing/2014/main" id="{5D6D90A4-9485-2EC0-5732-90FDE47FF441}"/>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3" name="AutoShape 5">
            <a:extLst>
              <a:ext uri="{FF2B5EF4-FFF2-40B4-BE49-F238E27FC236}">
                <a16:creationId xmlns:a16="http://schemas.microsoft.com/office/drawing/2014/main" id="{E4402A12-77A6-4A25-3BA0-50421F5D74C0}"/>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4" name="AutoShape 6">
            <a:extLst>
              <a:ext uri="{FF2B5EF4-FFF2-40B4-BE49-F238E27FC236}">
                <a16:creationId xmlns:a16="http://schemas.microsoft.com/office/drawing/2014/main" id="{7AAB01B6-0D3A-87F2-598C-5692A8C95522}"/>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5" name="AutoShape 7">
            <a:extLst>
              <a:ext uri="{FF2B5EF4-FFF2-40B4-BE49-F238E27FC236}">
                <a16:creationId xmlns:a16="http://schemas.microsoft.com/office/drawing/2014/main" id="{19A3980B-67F7-D944-7609-B6517D1DC3CF}"/>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2296" name="Text Box 8">
            <a:extLst>
              <a:ext uri="{FF2B5EF4-FFF2-40B4-BE49-F238E27FC236}">
                <a16:creationId xmlns:a16="http://schemas.microsoft.com/office/drawing/2014/main" id="{E4108517-2CAB-C06D-4253-77314CABCB4F}"/>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2297" name="AutoShape 9">
            <a:extLst>
              <a:ext uri="{FF2B5EF4-FFF2-40B4-BE49-F238E27FC236}">
                <a16:creationId xmlns:a16="http://schemas.microsoft.com/office/drawing/2014/main" id="{4CCC4CDA-F7EB-3181-F273-618153F3CCD2}"/>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4826" name="Picture 10">
            <a:hlinkClick r:id="rId4"/>
            <a:extLst>
              <a:ext uri="{FF2B5EF4-FFF2-40B4-BE49-F238E27FC236}">
                <a16:creationId xmlns:a16="http://schemas.microsoft.com/office/drawing/2014/main" id="{B234CB46-66D7-0855-58B8-E083D114A98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4089" y="2571750"/>
            <a:ext cx="2090737" cy="217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0526D72-23A1-D89C-BD00-09A3DC97E37E}"/>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Color Codes</a:t>
            </a:r>
            <a:endParaRPr lang="en-GB" altLang="en-US" sz="3000" b="1">
              <a:solidFill>
                <a:srgbClr val="E4005C"/>
              </a:solidFill>
            </a:endParaRPr>
          </a:p>
        </p:txBody>
      </p:sp>
      <p:sp>
        <p:nvSpPr>
          <p:cNvPr id="36867" name="Rectangle 3">
            <a:extLst>
              <a:ext uri="{FF2B5EF4-FFF2-40B4-BE49-F238E27FC236}">
                <a16:creationId xmlns:a16="http://schemas.microsoft.com/office/drawing/2014/main" id="{1BFEC0BB-584C-BFE0-209C-D76BFE54569E}"/>
              </a:ext>
            </a:extLst>
          </p:cNvPr>
          <p:cNvSpPr>
            <a:spLocks noGrp="1" noChangeArrowheads="1"/>
          </p:cNvSpPr>
          <p:nvPr>
            <p:ph type="body" sz="half" idx="1"/>
          </p:nvPr>
        </p:nvSpPr>
        <p:spPr bwMode="auto">
          <a:xfrm>
            <a:off x="3009900" y="2057401"/>
            <a:ext cx="6172200" cy="3394075"/>
          </a:xfrm>
        </p:spPr>
        <p:txBody>
          <a:bodyPr wrap="square" numCol="1" anchor="t" anchorCtr="0" compatLnSpc="1">
            <a:prstTxWarp prst="textNoShape">
              <a:avLst/>
            </a:prstTxWarp>
          </a:bodyPr>
          <a:lstStyle/>
          <a:p>
            <a:pPr marL="293688" indent="-219075" algn="just" defTabSz="309563">
              <a:lnSpc>
                <a:spcPct val="80000"/>
              </a:lnSpc>
              <a:buClr>
                <a:srgbClr val="CC0000"/>
              </a:buClr>
              <a:buBlip>
                <a:blip r:embed="rId3"/>
              </a:buBlip>
            </a:pPr>
            <a:r>
              <a:rPr lang="en-US" altLang="en-US" sz="1800" b="1">
                <a:solidFill>
                  <a:srgbClr val="000066"/>
                </a:solidFill>
              </a:rPr>
              <a:t>Data Tx: 1 &amp; 2 </a:t>
            </a:r>
          </a:p>
          <a:p>
            <a:pPr marL="293688" indent="-219075" algn="just" defTabSz="309563">
              <a:lnSpc>
                <a:spcPct val="80000"/>
              </a:lnSpc>
              <a:buClr>
                <a:srgbClr val="CC0000"/>
              </a:buClr>
              <a:buBlip>
                <a:blip r:embed="rId3"/>
              </a:buBlip>
            </a:pPr>
            <a:r>
              <a:rPr lang="en-US" altLang="en-US" sz="1800" b="1">
                <a:solidFill>
                  <a:srgbClr val="000066"/>
                </a:solidFill>
              </a:rPr>
              <a:t>Data Rx: 3 &amp; 6</a:t>
            </a:r>
          </a:p>
          <a:p>
            <a:pPr marL="293688" indent="-219075" algn="just" defTabSz="309563">
              <a:lnSpc>
                <a:spcPct val="80000"/>
              </a:lnSpc>
              <a:buClr>
                <a:srgbClr val="CC0000"/>
              </a:buClr>
              <a:buBlip>
                <a:blip r:embed="rId3"/>
              </a:buBlip>
            </a:pPr>
            <a:r>
              <a:rPr lang="en-US" altLang="en-US" sz="1800" b="1">
                <a:solidFill>
                  <a:srgbClr val="000066"/>
                </a:solidFill>
              </a:rPr>
              <a:t>Crossover</a:t>
            </a:r>
          </a:p>
          <a:p>
            <a:pPr marL="585788" lvl="1" indent="-195263" algn="just" defTabSz="309563">
              <a:lnSpc>
                <a:spcPct val="80000"/>
              </a:lnSpc>
              <a:buClr>
                <a:srgbClr val="CC0000"/>
              </a:buClr>
              <a:buBlip>
                <a:blip r:embed="rId3"/>
              </a:buBlip>
            </a:pPr>
            <a:r>
              <a:rPr lang="en-US" altLang="en-US">
                <a:solidFill>
                  <a:srgbClr val="000066"/>
                </a:solidFill>
              </a:rPr>
              <a:t>1 </a:t>
            </a:r>
            <a:r>
              <a:rPr lang="en-US" altLang="en-US">
                <a:solidFill>
                  <a:srgbClr val="000066"/>
                </a:solidFill>
                <a:sym typeface="Wingdings" panose="05000000000000000000" pitchFamily="2" charset="2"/>
              </a:rPr>
              <a:t> </a:t>
            </a:r>
            <a:r>
              <a:rPr lang="en-US" altLang="en-US">
                <a:solidFill>
                  <a:srgbClr val="000066"/>
                </a:solidFill>
              </a:rPr>
              <a:t>3</a:t>
            </a:r>
          </a:p>
          <a:p>
            <a:pPr marL="585788" lvl="1" indent="-195263" algn="just" defTabSz="309563">
              <a:lnSpc>
                <a:spcPct val="80000"/>
              </a:lnSpc>
              <a:buClr>
                <a:srgbClr val="CC0000"/>
              </a:buClr>
              <a:buBlip>
                <a:blip r:embed="rId3"/>
              </a:buBlip>
            </a:pPr>
            <a:r>
              <a:rPr lang="en-US" altLang="en-US">
                <a:solidFill>
                  <a:srgbClr val="000066"/>
                </a:solidFill>
              </a:rPr>
              <a:t>2 </a:t>
            </a:r>
            <a:r>
              <a:rPr lang="en-US" altLang="en-US">
                <a:solidFill>
                  <a:srgbClr val="000066"/>
                </a:solidFill>
                <a:sym typeface="Wingdings" panose="05000000000000000000" pitchFamily="2" charset="2"/>
              </a:rPr>
              <a:t></a:t>
            </a:r>
            <a:r>
              <a:rPr lang="en-US" altLang="en-US">
                <a:solidFill>
                  <a:srgbClr val="000066"/>
                </a:solidFill>
              </a:rPr>
              <a:t> 6</a:t>
            </a:r>
          </a:p>
          <a:p>
            <a:pPr marL="293688" indent="-219075" defTabSz="309563">
              <a:buBlip>
                <a:blip r:embed="rId3"/>
              </a:buBlip>
            </a:pPr>
            <a:r>
              <a:rPr lang="en-US" altLang="en-US" sz="1800" b="1">
                <a:solidFill>
                  <a:srgbClr val="000066"/>
                </a:solidFill>
              </a:rPr>
              <a:t>PoE +VDC: 4 &amp; 5 </a:t>
            </a:r>
          </a:p>
          <a:p>
            <a:pPr marL="293688" indent="-219075" defTabSz="309563">
              <a:buBlip>
                <a:blip r:embed="rId3"/>
              </a:buBlip>
            </a:pPr>
            <a:r>
              <a:rPr lang="en-US" altLang="en-US" sz="1800" b="1">
                <a:solidFill>
                  <a:srgbClr val="000066"/>
                </a:solidFill>
              </a:rPr>
              <a:t>PoE  -VDC: 7 &amp; 8</a:t>
            </a:r>
            <a:r>
              <a:rPr lang="en-US" altLang="en-US" sz="1800">
                <a:solidFill>
                  <a:srgbClr val="000066"/>
                </a:solidFill>
              </a:rPr>
              <a:t> </a:t>
            </a:r>
          </a:p>
        </p:txBody>
      </p:sp>
      <p:sp>
        <p:nvSpPr>
          <p:cNvPr id="14340" name="AutoShape 4">
            <a:extLst>
              <a:ext uri="{FF2B5EF4-FFF2-40B4-BE49-F238E27FC236}">
                <a16:creationId xmlns:a16="http://schemas.microsoft.com/office/drawing/2014/main" id="{CF052A00-7E8A-A068-0C63-77FA045DFA22}"/>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1" name="AutoShape 5">
            <a:extLst>
              <a:ext uri="{FF2B5EF4-FFF2-40B4-BE49-F238E27FC236}">
                <a16:creationId xmlns:a16="http://schemas.microsoft.com/office/drawing/2014/main" id="{289ADC0D-C74F-8A96-37D8-9662324E45E3}"/>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2" name="AutoShape 6">
            <a:extLst>
              <a:ext uri="{FF2B5EF4-FFF2-40B4-BE49-F238E27FC236}">
                <a16:creationId xmlns:a16="http://schemas.microsoft.com/office/drawing/2014/main" id="{D971E564-5FD2-73AB-F4CD-B464DD5D2A81}"/>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3" name="AutoShape 7">
            <a:extLst>
              <a:ext uri="{FF2B5EF4-FFF2-40B4-BE49-F238E27FC236}">
                <a16:creationId xmlns:a16="http://schemas.microsoft.com/office/drawing/2014/main" id="{9C6F55F7-9AF3-80A3-0F71-16BF3473E853}"/>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4344" name="Text Box 8">
            <a:extLst>
              <a:ext uri="{FF2B5EF4-FFF2-40B4-BE49-F238E27FC236}">
                <a16:creationId xmlns:a16="http://schemas.microsoft.com/office/drawing/2014/main" id="{99AE02DB-3242-6B69-7F5D-DE6D6993740C}"/>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4345" name="AutoShape 9">
            <a:extLst>
              <a:ext uri="{FF2B5EF4-FFF2-40B4-BE49-F238E27FC236}">
                <a16:creationId xmlns:a16="http://schemas.microsoft.com/office/drawing/2014/main" id="{97507C94-BA0D-90C4-39BF-180ECDCFD9A3}"/>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6874" name="Picture 10">
            <a:extLst>
              <a:ext uri="{FF2B5EF4-FFF2-40B4-BE49-F238E27FC236}">
                <a16:creationId xmlns:a16="http://schemas.microsoft.com/office/drawing/2014/main" id="{29338637-8785-168C-D201-90EA4ACBC664}"/>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6864351" y="2293938"/>
            <a:ext cx="2574925" cy="2628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5" name="Picture 11">
            <a:extLst>
              <a:ext uri="{FF2B5EF4-FFF2-40B4-BE49-F238E27FC236}">
                <a16:creationId xmlns:a16="http://schemas.microsoft.com/office/drawing/2014/main" id="{F4BAB1C7-1942-0CC3-824E-5B029C545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551" y="4194176"/>
            <a:ext cx="2951163"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789E277-322A-B540-8B84-BD96260C63DC}"/>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2700" b="1">
                <a:solidFill>
                  <a:srgbClr val="E4005C"/>
                </a:solidFill>
              </a:rPr>
              <a:t>Cutting, Striping &amp; Crimping Tools</a:t>
            </a:r>
            <a:endParaRPr lang="en-GB" altLang="en-US" sz="3000" b="1">
              <a:solidFill>
                <a:srgbClr val="E4005C"/>
              </a:solidFill>
            </a:endParaRPr>
          </a:p>
        </p:txBody>
      </p:sp>
      <p:sp>
        <p:nvSpPr>
          <p:cNvPr id="38915" name="Rectangle 3">
            <a:extLst>
              <a:ext uri="{FF2B5EF4-FFF2-40B4-BE49-F238E27FC236}">
                <a16:creationId xmlns:a16="http://schemas.microsoft.com/office/drawing/2014/main" id="{33263EDC-6FAE-C512-4FA9-784688A29A17}"/>
              </a:ext>
            </a:extLst>
          </p:cNvPr>
          <p:cNvSpPr>
            <a:spLocks noGrp="1" noChangeArrowheads="1"/>
          </p:cNvSpPr>
          <p:nvPr>
            <p:ph type="body" sz="half" idx="1"/>
          </p:nvPr>
        </p:nvSpPr>
        <p:spPr bwMode="auto">
          <a:xfrm>
            <a:off x="3009900" y="2057401"/>
            <a:ext cx="360045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Make your own patch cords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Cuts and strips pairs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RJ45 end crimped onto ends of wire</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16388" name="AutoShape 4">
            <a:extLst>
              <a:ext uri="{FF2B5EF4-FFF2-40B4-BE49-F238E27FC236}">
                <a16:creationId xmlns:a16="http://schemas.microsoft.com/office/drawing/2014/main" id="{BCD30440-5748-CCE4-DF62-9A3F860A5BBE}"/>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89" name="AutoShape 5">
            <a:extLst>
              <a:ext uri="{FF2B5EF4-FFF2-40B4-BE49-F238E27FC236}">
                <a16:creationId xmlns:a16="http://schemas.microsoft.com/office/drawing/2014/main" id="{01FDADA9-30D5-EAC5-6A04-0A9A47DFC617}"/>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0" name="AutoShape 6">
            <a:extLst>
              <a:ext uri="{FF2B5EF4-FFF2-40B4-BE49-F238E27FC236}">
                <a16:creationId xmlns:a16="http://schemas.microsoft.com/office/drawing/2014/main" id="{4F2BA3E7-6135-15B4-20DF-A24E93F6CB6E}"/>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1" name="AutoShape 7">
            <a:extLst>
              <a:ext uri="{FF2B5EF4-FFF2-40B4-BE49-F238E27FC236}">
                <a16:creationId xmlns:a16="http://schemas.microsoft.com/office/drawing/2014/main" id="{D080F3F3-8FC4-B496-CC9D-994CB3E53EC5}"/>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6392" name="Text Box 8">
            <a:extLst>
              <a:ext uri="{FF2B5EF4-FFF2-40B4-BE49-F238E27FC236}">
                <a16:creationId xmlns:a16="http://schemas.microsoft.com/office/drawing/2014/main" id="{46D74BC3-54A4-3C17-0C07-D4255C633D63}"/>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6393" name="AutoShape 9">
            <a:extLst>
              <a:ext uri="{FF2B5EF4-FFF2-40B4-BE49-F238E27FC236}">
                <a16:creationId xmlns:a16="http://schemas.microsoft.com/office/drawing/2014/main" id="{B16F7EF0-3B30-95EC-E97A-0B3D51B54BE0}"/>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38922" name="Picture 10">
            <a:extLst>
              <a:ext uri="{FF2B5EF4-FFF2-40B4-BE49-F238E27FC236}">
                <a16:creationId xmlns:a16="http://schemas.microsoft.com/office/drawing/2014/main" id="{0A59F606-C586-305D-7733-DBE3CA18B34B}"/>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6777039" y="2543175"/>
            <a:ext cx="1781175"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3" name="Picture 11">
            <a:extLst>
              <a:ext uri="{FF2B5EF4-FFF2-40B4-BE49-F238E27FC236}">
                <a16:creationId xmlns:a16="http://schemas.microsoft.com/office/drawing/2014/main" id="{BC4F4828-5409-D91E-FE8B-40F6798C6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051" y="3811589"/>
            <a:ext cx="2341563"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12">
            <a:extLst>
              <a:ext uri="{FF2B5EF4-FFF2-40B4-BE49-F238E27FC236}">
                <a16:creationId xmlns:a16="http://schemas.microsoft.com/office/drawing/2014/main" id="{A5F57A4E-53A2-90FB-3D93-AF57B047E1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9900" y="3886201"/>
            <a:ext cx="344328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E4A0637-E0D6-5268-95BD-EBBB161D3E27}"/>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Punching Tool</a:t>
            </a:r>
            <a:endParaRPr lang="en-GB" altLang="en-US" sz="3000" b="1">
              <a:solidFill>
                <a:srgbClr val="E4005C"/>
              </a:solidFill>
            </a:endParaRPr>
          </a:p>
        </p:txBody>
      </p:sp>
      <p:sp>
        <p:nvSpPr>
          <p:cNvPr id="40963" name="Rectangle 3">
            <a:extLst>
              <a:ext uri="{FF2B5EF4-FFF2-40B4-BE49-F238E27FC236}">
                <a16:creationId xmlns:a16="http://schemas.microsoft.com/office/drawing/2014/main" id="{08A24A85-6EFE-CF11-1066-587FC152508E}"/>
              </a:ext>
            </a:extLst>
          </p:cNvPr>
          <p:cNvSpPr>
            <a:spLocks noGrp="1" noChangeArrowheads="1"/>
          </p:cNvSpPr>
          <p:nvPr>
            <p:ph type="body" sz="half" idx="1"/>
          </p:nvPr>
        </p:nvSpPr>
        <p:spPr bwMode="auto">
          <a:xfrm>
            <a:off x="3009900" y="2057401"/>
            <a:ext cx="3257550" cy="3394075"/>
          </a:xfrm>
        </p:spPr>
        <p:txBody>
          <a:bodyPr wrap="square" numCol="1" anchor="t" anchorCtr="0" compatLnSpc="1">
            <a:prstTxWarp prst="textNoShape">
              <a:avLst/>
            </a:prstTxWarp>
          </a:bodyPr>
          <a:lstStyle/>
          <a:p>
            <a:pPr marL="293688" indent="-219075" algn="just" defTabSz="309563">
              <a:lnSpc>
                <a:spcPct val="80000"/>
              </a:lnSpc>
              <a:buClr>
                <a:srgbClr val="CC0000"/>
              </a:buClr>
              <a:buBlip>
                <a:blip r:embed="rId3"/>
              </a:buBlip>
            </a:pPr>
            <a:r>
              <a:rPr lang="en-US" altLang="en-US" sz="1800" b="1">
                <a:solidFill>
                  <a:srgbClr val="000066"/>
                </a:solidFill>
              </a:rPr>
              <a:t>Terminates wires to back of patch panels and in Information Outlets</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18436" name="AutoShape 4">
            <a:extLst>
              <a:ext uri="{FF2B5EF4-FFF2-40B4-BE49-F238E27FC236}">
                <a16:creationId xmlns:a16="http://schemas.microsoft.com/office/drawing/2014/main" id="{869EED8A-F2DD-3162-AE30-902BD7D52F3B}"/>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7" name="AutoShape 5">
            <a:extLst>
              <a:ext uri="{FF2B5EF4-FFF2-40B4-BE49-F238E27FC236}">
                <a16:creationId xmlns:a16="http://schemas.microsoft.com/office/drawing/2014/main" id="{0D468D32-FB47-5536-1F48-C52F14EAE6E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8" name="AutoShape 6">
            <a:extLst>
              <a:ext uri="{FF2B5EF4-FFF2-40B4-BE49-F238E27FC236}">
                <a16:creationId xmlns:a16="http://schemas.microsoft.com/office/drawing/2014/main" id="{37A12A42-4417-DA2F-9E44-9F9AA913A616}"/>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39" name="AutoShape 7">
            <a:extLst>
              <a:ext uri="{FF2B5EF4-FFF2-40B4-BE49-F238E27FC236}">
                <a16:creationId xmlns:a16="http://schemas.microsoft.com/office/drawing/2014/main" id="{8D943AD8-AE92-9638-399F-707856BD8663}"/>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18440" name="Text Box 8">
            <a:extLst>
              <a:ext uri="{FF2B5EF4-FFF2-40B4-BE49-F238E27FC236}">
                <a16:creationId xmlns:a16="http://schemas.microsoft.com/office/drawing/2014/main" id="{50D9C56A-11D5-171C-BC62-2C79B7AA76A6}"/>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18441" name="AutoShape 9">
            <a:extLst>
              <a:ext uri="{FF2B5EF4-FFF2-40B4-BE49-F238E27FC236}">
                <a16:creationId xmlns:a16="http://schemas.microsoft.com/office/drawing/2014/main" id="{9B187264-3BD9-AC8B-2837-0A0C74A14451}"/>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0970" name="Picture 10">
            <a:extLst>
              <a:ext uri="{FF2B5EF4-FFF2-40B4-BE49-F238E27FC236}">
                <a16:creationId xmlns:a16="http://schemas.microsoft.com/office/drawing/2014/main" id="{63675B93-430B-429B-AA7B-D67AE22B13B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38875" y="2846388"/>
            <a:ext cx="2857500" cy="1814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69E66F4-80FB-0A49-D366-515BF150B879}"/>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Making Cables</a:t>
            </a:r>
            <a:endParaRPr lang="en-GB" altLang="en-US" sz="3000" b="1">
              <a:solidFill>
                <a:srgbClr val="E4005C"/>
              </a:solidFill>
            </a:endParaRPr>
          </a:p>
        </p:txBody>
      </p:sp>
      <p:sp>
        <p:nvSpPr>
          <p:cNvPr id="20483" name="AutoShape 3">
            <a:extLst>
              <a:ext uri="{FF2B5EF4-FFF2-40B4-BE49-F238E27FC236}">
                <a16:creationId xmlns:a16="http://schemas.microsoft.com/office/drawing/2014/main" id="{6E46243F-C4D1-4E11-1C0E-C0A86796A94E}"/>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4" name="AutoShape 4">
            <a:extLst>
              <a:ext uri="{FF2B5EF4-FFF2-40B4-BE49-F238E27FC236}">
                <a16:creationId xmlns:a16="http://schemas.microsoft.com/office/drawing/2014/main" id="{9E5C74A9-DA69-97F4-A6FE-5068A140B67D}"/>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5" name="AutoShape 5">
            <a:extLst>
              <a:ext uri="{FF2B5EF4-FFF2-40B4-BE49-F238E27FC236}">
                <a16:creationId xmlns:a16="http://schemas.microsoft.com/office/drawing/2014/main" id="{48AAA4C8-FAD9-0D5A-786C-9F7A7DB70EBB}"/>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6" name="AutoShape 6">
            <a:extLst>
              <a:ext uri="{FF2B5EF4-FFF2-40B4-BE49-F238E27FC236}">
                <a16:creationId xmlns:a16="http://schemas.microsoft.com/office/drawing/2014/main" id="{8B3E95B3-4B55-9D51-B5B7-75B2111DE14B}"/>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0487" name="Text Box 7">
            <a:extLst>
              <a:ext uri="{FF2B5EF4-FFF2-40B4-BE49-F238E27FC236}">
                <a16:creationId xmlns:a16="http://schemas.microsoft.com/office/drawing/2014/main" id="{45C90741-31DF-7BCE-9879-9627EE26494F}"/>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0488" name="AutoShape 8">
            <a:extLst>
              <a:ext uri="{FF2B5EF4-FFF2-40B4-BE49-F238E27FC236}">
                <a16:creationId xmlns:a16="http://schemas.microsoft.com/office/drawing/2014/main" id="{CB022D30-05CE-82D3-DBA9-FAEBA4670FDB}"/>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3017" name="Picture 9">
            <a:extLst>
              <a:ext uri="{FF2B5EF4-FFF2-40B4-BE49-F238E27FC236}">
                <a16:creationId xmlns:a16="http://schemas.microsoft.com/office/drawing/2014/main" id="{96594CEF-069E-B126-D0F2-773076F35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3998914"/>
            <a:ext cx="67786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10">
            <a:extLst>
              <a:ext uri="{FF2B5EF4-FFF2-40B4-BE49-F238E27FC236}">
                <a16:creationId xmlns:a16="http://schemas.microsoft.com/office/drawing/2014/main" id="{4E83D79A-ECCB-E08C-11E2-39EC22F83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4056064"/>
            <a:ext cx="76358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11">
            <a:extLst>
              <a:ext uri="{FF2B5EF4-FFF2-40B4-BE49-F238E27FC236}">
                <a16:creationId xmlns:a16="http://schemas.microsoft.com/office/drawing/2014/main" id="{3B32ACBD-CB28-833C-010C-E32BA1FF6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1" y="2913064"/>
            <a:ext cx="16033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Picture 12">
            <a:extLst>
              <a:ext uri="{FF2B5EF4-FFF2-40B4-BE49-F238E27FC236}">
                <a16:creationId xmlns:a16="http://schemas.microsoft.com/office/drawing/2014/main" id="{9C85B7C8-AE12-042A-FDEE-CE8E9F57E1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050" y="2227263"/>
            <a:ext cx="26289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13">
            <a:extLst>
              <a:ext uri="{FF2B5EF4-FFF2-40B4-BE49-F238E27FC236}">
                <a16:creationId xmlns:a16="http://schemas.microsoft.com/office/drawing/2014/main" id="{85A2B23F-AC0F-AD8A-B04A-CB70BCF0556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96051" y="4856164"/>
            <a:ext cx="12858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D631D87-89B7-1CD5-D870-6B8C8D93433B}"/>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Wire Testing Equipment</a:t>
            </a:r>
            <a:endParaRPr lang="en-GB" altLang="en-US" sz="3000" b="1">
              <a:solidFill>
                <a:srgbClr val="E4005C"/>
              </a:solidFill>
            </a:endParaRPr>
          </a:p>
        </p:txBody>
      </p:sp>
      <p:sp>
        <p:nvSpPr>
          <p:cNvPr id="45059" name="Rectangle 3">
            <a:extLst>
              <a:ext uri="{FF2B5EF4-FFF2-40B4-BE49-F238E27FC236}">
                <a16:creationId xmlns:a16="http://schemas.microsoft.com/office/drawing/2014/main" id="{11E52561-626D-C678-B3A9-11D8677AB53B}"/>
              </a:ext>
            </a:extLst>
          </p:cNvPr>
          <p:cNvSpPr>
            <a:spLocks noGrp="1" noChangeArrowheads="1"/>
          </p:cNvSpPr>
          <p:nvPr>
            <p:ph type="body" sz="half" idx="1"/>
          </p:nvPr>
        </p:nvSpPr>
        <p:spPr bwMode="auto">
          <a:xfrm>
            <a:off x="3009900" y="2057401"/>
            <a:ext cx="3200400" cy="3394075"/>
          </a:xfrm>
        </p:spPr>
        <p:txBody>
          <a:bodyPr wrap="square" numCol="1" anchor="t" anchorCtr="0" compatLnSpc="1">
            <a:prstTxWarp prst="textNoShape">
              <a:avLst/>
            </a:prstTxWarp>
          </a:bodyPr>
          <a:lstStyle/>
          <a:p>
            <a:pPr marL="293688" indent="-219075" algn="just" defTabSz="309563">
              <a:lnSpc>
                <a:spcPct val="80000"/>
              </a:lnSpc>
              <a:spcBef>
                <a:spcPct val="50000"/>
              </a:spcBef>
              <a:buClr>
                <a:srgbClr val="CC0000"/>
              </a:buClr>
              <a:buBlip>
                <a:blip r:embed="rId3"/>
              </a:buBlip>
            </a:pPr>
            <a:r>
              <a:rPr lang="en-US" altLang="en-US" sz="1800" b="1">
                <a:solidFill>
                  <a:srgbClr val="000066"/>
                </a:solidFill>
              </a:rPr>
              <a:t>Test wire for correct termination of 8 wires</a:t>
            </a:r>
          </a:p>
          <a:p>
            <a:pPr marL="293688" indent="-219075" algn="just" defTabSz="309563">
              <a:lnSpc>
                <a:spcPct val="80000"/>
              </a:lnSpc>
              <a:spcBef>
                <a:spcPct val="50000"/>
              </a:spcBef>
              <a:buClr>
                <a:srgbClr val="CC0000"/>
              </a:buClr>
              <a:buBlip>
                <a:blip r:embed="rId3"/>
              </a:buBlip>
            </a:pPr>
            <a:r>
              <a:rPr lang="en-US" altLang="en-US" sz="1800" b="1">
                <a:solidFill>
                  <a:srgbClr val="000066"/>
                </a:solidFill>
              </a:rPr>
              <a:t>Test for speed capabilities</a:t>
            </a:r>
          </a:p>
          <a:p>
            <a:pPr marL="293688" indent="-219075" defTabSz="309563">
              <a:lnSpc>
                <a:spcPct val="80000"/>
              </a:lnSpc>
              <a:spcBef>
                <a:spcPct val="50000"/>
              </a:spcBef>
              <a:buClr>
                <a:srgbClr val="CC0000"/>
              </a:buClr>
              <a:buBlip>
                <a:blip r:embed="rId3"/>
              </a:buBlip>
            </a:pPr>
            <a:endParaRPr lang="en-US" altLang="en-US" sz="1800" b="1">
              <a:solidFill>
                <a:srgbClr val="000066"/>
              </a:solidFill>
            </a:endParaRPr>
          </a:p>
        </p:txBody>
      </p:sp>
      <p:sp>
        <p:nvSpPr>
          <p:cNvPr id="22532" name="AutoShape 4">
            <a:extLst>
              <a:ext uri="{FF2B5EF4-FFF2-40B4-BE49-F238E27FC236}">
                <a16:creationId xmlns:a16="http://schemas.microsoft.com/office/drawing/2014/main" id="{688A07A2-54FA-322F-CEE2-0EAC4386BDE9}"/>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3" name="AutoShape 5">
            <a:extLst>
              <a:ext uri="{FF2B5EF4-FFF2-40B4-BE49-F238E27FC236}">
                <a16:creationId xmlns:a16="http://schemas.microsoft.com/office/drawing/2014/main" id="{B96E96AB-CADB-1F42-E9F7-1957A3ED760A}"/>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4" name="AutoShape 6">
            <a:extLst>
              <a:ext uri="{FF2B5EF4-FFF2-40B4-BE49-F238E27FC236}">
                <a16:creationId xmlns:a16="http://schemas.microsoft.com/office/drawing/2014/main" id="{4CEFAA85-F206-60DC-196F-A7313F5FEE4D}"/>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5" name="AutoShape 7">
            <a:extLst>
              <a:ext uri="{FF2B5EF4-FFF2-40B4-BE49-F238E27FC236}">
                <a16:creationId xmlns:a16="http://schemas.microsoft.com/office/drawing/2014/main" id="{F6BFE712-5911-68AE-B9E1-B7990A685A62}"/>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2536" name="Text Box 8">
            <a:extLst>
              <a:ext uri="{FF2B5EF4-FFF2-40B4-BE49-F238E27FC236}">
                <a16:creationId xmlns:a16="http://schemas.microsoft.com/office/drawing/2014/main" id="{86DDF0C5-3853-833D-78BD-E0BAF2D111D2}"/>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2537" name="AutoShape 9">
            <a:extLst>
              <a:ext uri="{FF2B5EF4-FFF2-40B4-BE49-F238E27FC236}">
                <a16:creationId xmlns:a16="http://schemas.microsoft.com/office/drawing/2014/main" id="{3110A156-676E-455E-2CF6-547E347FFD38}"/>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pic>
        <p:nvPicPr>
          <p:cNvPr id="45066" name="Picture 10">
            <a:extLst>
              <a:ext uri="{FF2B5EF4-FFF2-40B4-BE49-F238E27FC236}">
                <a16:creationId xmlns:a16="http://schemas.microsoft.com/office/drawing/2014/main" id="{3421372C-F006-B353-CDFD-FE429BCE0D1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326189" y="2057401"/>
            <a:ext cx="2682875"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E551781-3B5F-8036-F8E9-962F84178AA1}"/>
              </a:ext>
            </a:extLst>
          </p:cNvPr>
          <p:cNvSpPr>
            <a:spLocks noGrp="1" noChangeArrowheads="1"/>
          </p:cNvSpPr>
          <p:nvPr>
            <p:ph type="title"/>
          </p:nvPr>
        </p:nvSpPr>
        <p:spPr>
          <a:xfrm>
            <a:off x="3009900" y="1371600"/>
            <a:ext cx="6172200" cy="800100"/>
          </a:xfrm>
        </p:spPr>
        <p:txBody>
          <a:bodyPr vert="horz" lIns="0" tIns="0" rIns="0" bIns="0" rtlCol="0" anchor="ctr">
            <a:normAutofit/>
          </a:bodyPr>
          <a:lstStyle/>
          <a:p>
            <a:pPr defTabSz="342900">
              <a:tabLst>
                <a:tab pos="542925" algn="l"/>
                <a:tab pos="1085850" algn="l"/>
                <a:tab pos="1628775" algn="l"/>
                <a:tab pos="2171700" algn="l"/>
                <a:tab pos="2714625" algn="l"/>
                <a:tab pos="3257550" algn="l"/>
                <a:tab pos="3800475" algn="l"/>
                <a:tab pos="4343400" algn="l"/>
                <a:tab pos="4886325" algn="l"/>
                <a:tab pos="5429250" algn="l"/>
                <a:tab pos="5972175" algn="l"/>
              </a:tabLst>
            </a:pPr>
            <a:r>
              <a:rPr lang="en-US" altLang="en-US" sz="3000" b="1">
                <a:solidFill>
                  <a:srgbClr val="E4005C"/>
                </a:solidFill>
              </a:rPr>
              <a:t>Cabling Rules</a:t>
            </a:r>
            <a:endParaRPr lang="en-GB" altLang="en-US" sz="3000" b="1">
              <a:solidFill>
                <a:srgbClr val="E4005C"/>
              </a:solidFill>
            </a:endParaRPr>
          </a:p>
        </p:txBody>
      </p:sp>
      <p:sp>
        <p:nvSpPr>
          <p:cNvPr id="47107" name="Rectangle 3">
            <a:extLst>
              <a:ext uri="{FF2B5EF4-FFF2-40B4-BE49-F238E27FC236}">
                <a16:creationId xmlns:a16="http://schemas.microsoft.com/office/drawing/2014/main" id="{6BCAC151-E922-D756-89DB-36FB75FE5CFF}"/>
              </a:ext>
            </a:extLst>
          </p:cNvPr>
          <p:cNvSpPr>
            <a:spLocks noGrp="1" noChangeArrowheads="1"/>
          </p:cNvSpPr>
          <p:nvPr>
            <p:ph type="body" sz="half" idx="1"/>
          </p:nvPr>
        </p:nvSpPr>
        <p:spPr bwMode="auto">
          <a:xfrm>
            <a:off x="3009900" y="2057400"/>
            <a:ext cx="6172200" cy="3943350"/>
          </a:xfrm>
        </p:spPr>
        <p:txBody>
          <a:bodyPr wrap="square" numCol="1" anchor="t" anchorCtr="0" compatLnSpc="1">
            <a:prstTxWarp prst="textNoShape">
              <a:avLst/>
            </a:prstTxWarp>
            <a:normAutofit fontScale="92500" lnSpcReduction="10000"/>
          </a:bodyPr>
          <a:lstStyle/>
          <a:p>
            <a:pPr marL="293688" indent="-219075" algn="just" defTabSz="309563">
              <a:lnSpc>
                <a:spcPct val="80000"/>
              </a:lnSpc>
              <a:buClr>
                <a:srgbClr val="CC0000"/>
              </a:buClr>
              <a:buBlip>
                <a:blip r:embed="rId3"/>
              </a:buBlip>
            </a:pPr>
            <a:r>
              <a:rPr lang="en-US" altLang="en-US" sz="1500" b="1">
                <a:solidFill>
                  <a:srgbClr val="000066"/>
                </a:solidFill>
              </a:rPr>
              <a:t>Try to avoid running cables parallel to power cables.</a:t>
            </a:r>
          </a:p>
          <a:p>
            <a:pPr marL="293688" indent="-219075" algn="just" defTabSz="309563">
              <a:lnSpc>
                <a:spcPct val="80000"/>
              </a:lnSpc>
              <a:buClr>
                <a:srgbClr val="CC0000"/>
              </a:buClr>
              <a:buBlip>
                <a:blip r:embed="rId3"/>
              </a:buBlip>
            </a:pPr>
            <a:r>
              <a:rPr lang="en-US" altLang="en-US" sz="1500" b="1">
                <a:solidFill>
                  <a:srgbClr val="000066"/>
                </a:solidFill>
              </a:rPr>
              <a:t>Do not bend cables to less than four times the diameter of the cable.</a:t>
            </a:r>
          </a:p>
          <a:p>
            <a:pPr marL="293688" indent="-219075" algn="just" defTabSz="309563">
              <a:lnSpc>
                <a:spcPct val="80000"/>
              </a:lnSpc>
              <a:buClr>
                <a:srgbClr val="CC0000"/>
              </a:buClr>
              <a:buBlip>
                <a:blip r:embed="rId3"/>
              </a:buBlip>
            </a:pPr>
            <a:r>
              <a:rPr lang="en-US" altLang="en-US" sz="1500" b="1">
                <a:solidFill>
                  <a:srgbClr val="000066"/>
                </a:solidFill>
              </a:rPr>
              <a:t>If you bundle a group of cables together with cable ties (zip ties), do not over-cinch them. You should be able to turn the tie with fingers.</a:t>
            </a:r>
          </a:p>
          <a:p>
            <a:pPr marL="293688" indent="-219075" algn="just" defTabSz="309563">
              <a:lnSpc>
                <a:spcPct val="80000"/>
              </a:lnSpc>
              <a:buClr>
                <a:srgbClr val="CC0000"/>
              </a:buClr>
              <a:buBlip>
                <a:blip r:embed="rId3"/>
              </a:buBlip>
            </a:pPr>
            <a:r>
              <a:rPr lang="en-US" altLang="en-US" sz="1500" b="1">
                <a:solidFill>
                  <a:srgbClr val="000066"/>
                </a:solidFill>
              </a:rPr>
              <a:t>Keep cables away from devices which can introduce noise into them. Here's a short list: copy machines, electric heaters, speakers, printers, TV sets, fluorescent lights, copiers, welding machines, microwave ovens, telephones, fans, elevators, motors, electric ovens, dryers, washing machines, and shop equipment.</a:t>
            </a:r>
          </a:p>
          <a:p>
            <a:pPr marL="293688" indent="-219075" algn="just" defTabSz="309563">
              <a:lnSpc>
                <a:spcPct val="80000"/>
              </a:lnSpc>
              <a:buClr>
                <a:srgbClr val="CC0000"/>
              </a:buClr>
              <a:buBlip>
                <a:blip r:embed="rId3"/>
              </a:buBlip>
            </a:pPr>
            <a:r>
              <a:rPr lang="en-US" altLang="en-US" sz="1500" b="1">
                <a:solidFill>
                  <a:srgbClr val="000066"/>
                </a:solidFill>
              </a:rPr>
              <a:t>Avoid stretching UTP cables (tension when pulling cables should not exceed 25 LBS).</a:t>
            </a:r>
          </a:p>
          <a:p>
            <a:pPr marL="293688" indent="-219075" algn="just" defTabSz="309563">
              <a:lnSpc>
                <a:spcPct val="80000"/>
              </a:lnSpc>
              <a:buClr>
                <a:srgbClr val="CC0000"/>
              </a:buClr>
              <a:buBlip>
                <a:blip r:embed="rId3"/>
              </a:buBlip>
            </a:pPr>
            <a:r>
              <a:rPr lang="en-US" altLang="en-US" sz="1500" b="1">
                <a:solidFill>
                  <a:srgbClr val="000066"/>
                </a:solidFill>
              </a:rPr>
              <a:t>Do not run UTP cable outside of a building.  It presents a very dangerous lightning hazard!</a:t>
            </a:r>
          </a:p>
          <a:p>
            <a:pPr marL="293688" indent="-219075" algn="just" defTabSz="309563">
              <a:lnSpc>
                <a:spcPct val="80000"/>
              </a:lnSpc>
              <a:buClr>
                <a:srgbClr val="CC0000"/>
              </a:buClr>
              <a:buBlip>
                <a:blip r:embed="rId3"/>
              </a:buBlip>
            </a:pPr>
            <a:r>
              <a:rPr lang="en-US" altLang="en-US" sz="1500" b="1">
                <a:solidFill>
                  <a:srgbClr val="000066"/>
                </a:solidFill>
              </a:rPr>
              <a:t>Do not use a stapler to secure UTP cables.  Use telephone wire/RJ6 coaxial wire hangers which are available at most hardware stores.</a:t>
            </a:r>
          </a:p>
        </p:txBody>
      </p:sp>
      <p:sp>
        <p:nvSpPr>
          <p:cNvPr id="24580" name="AutoShape 4">
            <a:extLst>
              <a:ext uri="{FF2B5EF4-FFF2-40B4-BE49-F238E27FC236}">
                <a16:creationId xmlns:a16="http://schemas.microsoft.com/office/drawing/2014/main" id="{D2F8AA29-AB8C-CC75-F9F2-233AC6D07ABF}"/>
              </a:ext>
            </a:extLst>
          </p:cNvPr>
          <p:cNvSpPr>
            <a:spLocks noChangeArrowheads="1"/>
          </p:cNvSpPr>
          <p:nvPr/>
        </p:nvSpPr>
        <p:spPr bwMode="auto">
          <a:xfrm>
            <a:off x="2667000" y="857251"/>
            <a:ext cx="6858000" cy="423863"/>
          </a:xfrm>
          <a:prstGeom prst="roundRect">
            <a:avLst>
              <a:gd name="adj" fmla="val 255"/>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1" name="AutoShape 5">
            <a:extLst>
              <a:ext uri="{FF2B5EF4-FFF2-40B4-BE49-F238E27FC236}">
                <a16:creationId xmlns:a16="http://schemas.microsoft.com/office/drawing/2014/main" id="{944E0549-40A9-311A-1878-6A18F7F9D861}"/>
              </a:ext>
            </a:extLst>
          </p:cNvPr>
          <p:cNvSpPr>
            <a:spLocks noChangeArrowheads="1"/>
          </p:cNvSpPr>
          <p:nvPr/>
        </p:nvSpPr>
        <p:spPr bwMode="auto">
          <a:xfrm>
            <a:off x="3049589" y="1809750"/>
            <a:ext cx="187325" cy="185738"/>
          </a:xfrm>
          <a:prstGeom prst="roundRect">
            <a:avLst>
              <a:gd name="adj" fmla="val 579"/>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2" name="AutoShape 6">
            <a:extLst>
              <a:ext uri="{FF2B5EF4-FFF2-40B4-BE49-F238E27FC236}">
                <a16:creationId xmlns:a16="http://schemas.microsoft.com/office/drawing/2014/main" id="{CBB5A24C-F38C-0BEF-538F-9DA9BB1DE29B}"/>
              </a:ext>
            </a:extLst>
          </p:cNvPr>
          <p:cNvSpPr>
            <a:spLocks noChangeArrowheads="1"/>
          </p:cNvSpPr>
          <p:nvPr/>
        </p:nvSpPr>
        <p:spPr bwMode="auto">
          <a:xfrm>
            <a:off x="3143250" y="1901825"/>
            <a:ext cx="185738" cy="185738"/>
          </a:xfrm>
          <a:prstGeom prst="roundRect">
            <a:avLst>
              <a:gd name="adj" fmla="val 579"/>
            </a:avLst>
          </a:prstGeom>
          <a:solidFill>
            <a:srgbClr val="00B8FF"/>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3" name="AutoShape 7">
            <a:extLst>
              <a:ext uri="{FF2B5EF4-FFF2-40B4-BE49-F238E27FC236}">
                <a16:creationId xmlns:a16="http://schemas.microsoft.com/office/drawing/2014/main" id="{2A45B445-DB74-5E6F-95C4-967C166CB68B}"/>
              </a:ext>
            </a:extLst>
          </p:cNvPr>
          <p:cNvSpPr>
            <a:spLocks noChangeArrowheads="1"/>
          </p:cNvSpPr>
          <p:nvPr/>
        </p:nvSpPr>
        <p:spPr bwMode="auto">
          <a:xfrm>
            <a:off x="3394075" y="2022475"/>
            <a:ext cx="5556250" cy="26988"/>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
        <p:nvSpPr>
          <p:cNvPr id="24584" name="Text Box 8">
            <a:extLst>
              <a:ext uri="{FF2B5EF4-FFF2-40B4-BE49-F238E27FC236}">
                <a16:creationId xmlns:a16="http://schemas.microsoft.com/office/drawing/2014/main" id="{1B58AF42-CC47-EFC5-8881-C75E0DE435B6}"/>
              </a:ext>
            </a:extLst>
          </p:cNvPr>
          <p:cNvSpPr txBox="1">
            <a:spLocks noChangeArrowheads="1"/>
          </p:cNvSpPr>
          <p:nvPr/>
        </p:nvSpPr>
        <p:spPr bwMode="auto">
          <a:xfrm>
            <a:off x="2760664" y="936625"/>
            <a:ext cx="4364037" cy="196850"/>
          </a:xfrm>
          <a:prstGeom prst="rect">
            <a:avLst/>
          </a:prstGeom>
          <a:noFill/>
          <a:ln>
            <a:noFill/>
          </a:ln>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defTabSz="621506">
              <a:lnSpc>
                <a:spcPct val="95000"/>
              </a:lnSpc>
              <a:buClr>
                <a:srgbClr val="000000"/>
              </a:buClr>
              <a:buSzPct val="45000"/>
              <a:tabLst>
                <a:tab pos="492919" algn="l"/>
                <a:tab pos="984647" algn="l"/>
                <a:tab pos="1477566" algn="l"/>
                <a:tab pos="1970485" algn="l"/>
                <a:tab pos="2462213" algn="l"/>
                <a:tab pos="2955131" algn="l"/>
                <a:tab pos="3446860" algn="l"/>
                <a:tab pos="3939779" algn="l"/>
              </a:tabLst>
              <a:defRPr/>
            </a:pPr>
            <a:r>
              <a:rPr lang="en-GB" altLang="en-US" sz="1350" b="1">
                <a:solidFill>
                  <a:prstClr val="white"/>
                </a:solidFill>
              </a:rPr>
              <a:t>Cabling</a:t>
            </a:r>
          </a:p>
        </p:txBody>
      </p:sp>
      <p:sp>
        <p:nvSpPr>
          <p:cNvPr id="24585" name="AutoShape 9">
            <a:extLst>
              <a:ext uri="{FF2B5EF4-FFF2-40B4-BE49-F238E27FC236}">
                <a16:creationId xmlns:a16="http://schemas.microsoft.com/office/drawing/2014/main" id="{98A98B65-56BC-91B7-67A7-4966CBC046DF}"/>
              </a:ext>
            </a:extLst>
          </p:cNvPr>
          <p:cNvSpPr>
            <a:spLocks noChangeArrowheads="1"/>
          </p:cNvSpPr>
          <p:nvPr/>
        </p:nvSpPr>
        <p:spPr bwMode="auto">
          <a:xfrm>
            <a:off x="2667001" y="4598988"/>
            <a:ext cx="79375" cy="1401762"/>
          </a:xfrm>
          <a:prstGeom prst="roundRect">
            <a:avLst>
              <a:gd name="adj" fmla="val 1347"/>
            </a:avLst>
          </a:prstGeom>
          <a:solidFill>
            <a:srgbClr val="214263"/>
          </a:solidFill>
          <a:ln w="9525">
            <a:solidFill>
              <a:srgbClr val="000000"/>
            </a:solidFill>
            <a:round/>
            <a:headEnd/>
            <a:tailEnd/>
          </a:ln>
        </p:spPr>
        <p:txBody>
          <a:bodyPr wrap="none" anchor="ctr"/>
          <a:lstStyle/>
          <a:p>
            <a:pPr defTabSz="685800">
              <a:defRPr/>
            </a:pPr>
            <a:endParaRPr lang="en-SG" sz="1350">
              <a:solidFill>
                <a:prstClr val="black"/>
              </a:solidFill>
              <a:latin typeface="Calibri" panose="020F05020202040302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descr="&quot;&quot;">
            <a:extLst>
              <a:ext uri="{FF2B5EF4-FFF2-40B4-BE49-F238E27FC236}">
                <a16:creationId xmlns:a16="http://schemas.microsoft.com/office/drawing/2014/main" id="{E770C305-15D4-5E87-E85B-A8411B8C40EE}"/>
              </a:ext>
            </a:extLst>
          </p:cNvPr>
          <p:cNvSpPr>
            <a:spLocks noGrp="1" noRot="1" noChangeAspect="1" noMove="1" noResize="1" noEditPoints="1" noAdjustHandles="1" noChangeArrowheads="1" noChangeShapeType="1" noTextEdit="1"/>
          </p:cNvSpPr>
          <p:nvPr/>
        </p:nvSpPr>
        <p:spPr>
          <a:xfrm>
            <a:off x="1525588" y="857250"/>
            <a:ext cx="91424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4" name="Freeform: Shape 73" descr="&quot;&quot;">
            <a:extLst>
              <a:ext uri="{FF2B5EF4-FFF2-40B4-BE49-F238E27FC236}">
                <a16:creationId xmlns:a16="http://schemas.microsoft.com/office/drawing/2014/main" id="{4F9DE91E-AA89-3217-FEFB-4C73C2F9F57E}"/>
              </a:ext>
            </a:extLst>
          </p:cNvPr>
          <p:cNvSpPr>
            <a:spLocks noGrp="1" noRot="1" noChangeAspect="1" noMove="1" noResize="1" noEditPoints="1" noAdjustHandles="1" noChangeArrowheads="1" noChangeShapeType="1" noTextEdit="1"/>
          </p:cNvSpPr>
          <p:nvPr/>
        </p:nvSpPr>
        <p:spPr>
          <a:xfrm>
            <a:off x="1524000" y="857250"/>
            <a:ext cx="3125788"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49156" name="Rectangle 2">
            <a:extLst>
              <a:ext uri="{FF2B5EF4-FFF2-40B4-BE49-F238E27FC236}">
                <a16:creationId xmlns:a16="http://schemas.microsoft.com/office/drawing/2014/main" id="{070FC2E5-EEB2-B9C4-FB55-85AFD2DF693A}"/>
              </a:ext>
            </a:extLst>
          </p:cNvPr>
          <p:cNvSpPr>
            <a:spLocks noGrp="1" noChangeArrowheads="1"/>
          </p:cNvSpPr>
          <p:nvPr>
            <p:ph type="title"/>
          </p:nvPr>
        </p:nvSpPr>
        <p:spPr>
          <a:xfrm>
            <a:off x="2038350" y="1722438"/>
            <a:ext cx="2400300" cy="3346450"/>
          </a:xfrm>
        </p:spPr>
        <p:txBody>
          <a:bodyPr vert="horz" lIns="68580" tIns="34290" rIns="68580" bIns="34290" rtlCol="0" anchor="ctr">
            <a:normAutofit/>
          </a:bodyPr>
          <a:lstStyle/>
          <a:p>
            <a:r>
              <a:rPr lang="en-US" altLang="en-US" sz="3200" b="1" dirty="0">
                <a:solidFill>
                  <a:srgbClr val="FFFFFF"/>
                </a:solidFill>
              </a:rPr>
              <a:t>STRAIGHT THROUGH AND CROSSOVER WIRING</a:t>
            </a:r>
          </a:p>
        </p:txBody>
      </p:sp>
      <p:sp>
        <p:nvSpPr>
          <p:cNvPr id="76" name="Arc 75" descr="&quot;&quot;">
            <a:extLst>
              <a:ext uri="{FF2B5EF4-FFF2-40B4-BE49-F238E27FC236}">
                <a16:creationId xmlns:a16="http://schemas.microsoft.com/office/drawing/2014/main" id="{BF0ECD9E-ECD5-2117-1A81-DFAE6FD3AD5F}"/>
              </a:ext>
            </a:extLst>
          </p:cNvPr>
          <p:cNvSpPr>
            <a:spLocks noGrp="1" noRot="1" noChangeAspect="1" noMove="1" noResize="1" noEditPoints="1" noAdjustHandles="1" noChangeArrowheads="1" noChangeShapeType="1" noTextEdit="1"/>
          </p:cNvSpPr>
          <p:nvPr/>
        </p:nvSpPr>
        <p:spPr>
          <a:xfrm flipV="1">
            <a:off x="7186614" y="2698750"/>
            <a:ext cx="3062287" cy="3062288"/>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defTabSz="685800">
              <a:defRPr/>
            </a:pPr>
            <a:endParaRPr lang="en-US" sz="1350" dirty="0">
              <a:solidFill>
                <a:prstClr val="black"/>
              </a:solidFill>
            </a:endParaRPr>
          </a:p>
        </p:txBody>
      </p:sp>
      <p:sp>
        <p:nvSpPr>
          <p:cNvPr id="49158" name="Rectangle 3">
            <a:extLst>
              <a:ext uri="{FF2B5EF4-FFF2-40B4-BE49-F238E27FC236}">
                <a16:creationId xmlns:a16="http://schemas.microsoft.com/office/drawing/2014/main" id="{307C2A29-BF29-D644-3FCF-5DC912A61998}"/>
              </a:ext>
            </a:extLst>
          </p:cNvPr>
          <p:cNvSpPr>
            <a:spLocks noGrp="1" noChangeArrowheads="1"/>
          </p:cNvSpPr>
          <p:nvPr>
            <p:ph type="body" idx="4294967295"/>
          </p:nvPr>
        </p:nvSpPr>
        <p:spPr bwMode="auto">
          <a:xfrm>
            <a:off x="4859337" y="1300163"/>
            <a:ext cx="7205145" cy="4189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r>
              <a:rPr lang="en-US" altLang="en-US" dirty="0"/>
              <a:t>Wiring within a twisted pair cable is configured as either </a:t>
            </a:r>
          </a:p>
          <a:p>
            <a:pPr lvl="1"/>
            <a:r>
              <a:rPr lang="en-US" altLang="en-US" b="1" dirty="0"/>
              <a:t>Straight through</a:t>
            </a:r>
            <a:r>
              <a:rPr lang="en-US" altLang="en-US" dirty="0"/>
              <a:t>, where each wire (or pin) is attached to the same contact point at each </a:t>
            </a:r>
            <a:r>
              <a:rPr lang="en-US" altLang="en-US" dirty="0" smtClean="0"/>
              <a:t>end(different device)</a:t>
            </a:r>
            <a:endParaRPr lang="en-US" altLang="en-US" dirty="0"/>
          </a:p>
          <a:p>
            <a:pPr lvl="1"/>
            <a:r>
              <a:rPr lang="en-US" altLang="en-US" b="1" dirty="0"/>
              <a:t>Crossover</a:t>
            </a:r>
            <a:r>
              <a:rPr lang="en-US" altLang="en-US" dirty="0"/>
              <a:t>, where transmit contacts on each end of the cable are connected to the receive contact at the other </a:t>
            </a:r>
            <a:r>
              <a:rPr lang="en-US" altLang="en-US" dirty="0" smtClean="0"/>
              <a:t>end(same device)</a:t>
            </a:r>
            <a:endParaRPr lang="en-US" altLang="en-US" dirty="0"/>
          </a:p>
        </p:txBody>
      </p:sp>
      <p:sp>
        <p:nvSpPr>
          <p:cNvPr id="49159" name="Footer Placeholder 2">
            <a:extLst>
              <a:ext uri="{FF2B5EF4-FFF2-40B4-BE49-F238E27FC236}">
                <a16:creationId xmlns:a16="http://schemas.microsoft.com/office/drawing/2014/main" id="{C999AFE0-DCF3-D94A-583A-1EF6C4EAC6FF}"/>
              </a:ext>
            </a:extLst>
          </p:cNvPr>
          <p:cNvSpPr>
            <a:spLocks noGrp="1" noChangeArrowheads="1"/>
          </p:cNvSpPr>
          <p:nvPr>
            <p:ph type="ftr" sz="quarter" idx="11"/>
          </p:nvPr>
        </p:nvSpPr>
        <p:spPr bwMode="auto">
          <a:xfrm>
            <a:off x="4552950" y="5624514"/>
            <a:ext cx="3938588"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spcAft>
                <a:spcPts val="450"/>
              </a:spcAft>
            </a:pPr>
            <a:r>
              <a:rPr lang="en-US" altLang="en-US">
                <a:solidFill>
                  <a:srgbClr val="898989"/>
                </a:solidFill>
                <a:latin typeface="Calibri" panose="020F0502020204030204" pitchFamily="34" charset="0"/>
              </a:rPr>
              <a:t>Chapter 2: NETWORK CABLING</a:t>
            </a:r>
          </a:p>
        </p:txBody>
      </p:sp>
      <p:sp>
        <p:nvSpPr>
          <p:cNvPr id="49160" name="Slide Number Placeholder 4">
            <a:extLst>
              <a:ext uri="{FF2B5EF4-FFF2-40B4-BE49-F238E27FC236}">
                <a16:creationId xmlns:a16="http://schemas.microsoft.com/office/drawing/2014/main" id="{AAB58A82-D182-4775-17B9-C911CC3C8597}"/>
              </a:ext>
            </a:extLst>
          </p:cNvPr>
          <p:cNvSpPr>
            <a:spLocks noGrp="1" noChangeArrowheads="1"/>
          </p:cNvSpPr>
          <p:nvPr>
            <p:ph type="sldNum" sz="quarter" idx="12"/>
          </p:nvPr>
        </p:nvSpPr>
        <p:spPr bwMode="auto">
          <a:xfrm>
            <a:off x="8680450" y="5624514"/>
            <a:ext cx="13589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spcAft>
                <a:spcPts val="450"/>
              </a:spcAft>
            </a:pPr>
            <a:fld id="{8B123B4C-575D-4D7C-A6CB-1C51FD72635C}" type="slidenum">
              <a:rPr lang="en-US" altLang="en-US">
                <a:solidFill>
                  <a:srgbClr val="898989"/>
                </a:solidFill>
                <a:latin typeface="Calibri" panose="020F0502020204030204" pitchFamily="34" charset="0"/>
              </a:rPr>
              <a:pPr>
                <a:spcAft>
                  <a:spcPts val="450"/>
                </a:spcAft>
              </a:pPr>
              <a:t>47</a:t>
            </a:fld>
            <a:endParaRPr lang="en-US" altLang="en-US">
              <a:solidFill>
                <a:srgbClr val="898989"/>
              </a:solidFill>
              <a:latin typeface="Calibri" panose="020F0502020204030204" pitchFamily="34"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42238384-BCCC-5E2A-AA50-80B48A8D3ABD}"/>
              </a:ext>
            </a:extLst>
          </p:cNvPr>
          <p:cNvSpPr>
            <a:spLocks noGrp="1" noChangeArrowheads="1"/>
          </p:cNvSpPr>
          <p:nvPr>
            <p:ph type="ftr" sz="quarter" idx="11"/>
          </p:nvPr>
        </p:nvSpPr>
        <p:spPr bwMode="auto">
          <a:xfrm>
            <a:off x="2152650" y="6356351"/>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solidFill>
                  <a:srgbClr val="898989"/>
                </a:solidFill>
                <a:latin typeface="Calibri" panose="020F0502020204030204" pitchFamily="34" charset="0"/>
              </a:rPr>
              <a:t>Chapter 2: NETWORK CABLING</a:t>
            </a:r>
          </a:p>
        </p:txBody>
      </p:sp>
      <p:sp>
        <p:nvSpPr>
          <p:cNvPr id="51203" name="Slide Number Placeholder 5">
            <a:extLst>
              <a:ext uri="{FF2B5EF4-FFF2-40B4-BE49-F238E27FC236}">
                <a16:creationId xmlns:a16="http://schemas.microsoft.com/office/drawing/2014/main" id="{FA32A531-FA87-7CF8-C591-51281BDF59E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fld id="{26C8BDE1-E950-457D-9FA4-7F693F465545}" type="slidenum">
              <a:rPr lang="en-US" altLang="en-US">
                <a:solidFill>
                  <a:srgbClr val="898989"/>
                </a:solidFill>
                <a:latin typeface="Calibri" panose="020F0502020204030204" pitchFamily="34" charset="0"/>
              </a:rPr>
              <a:pPr/>
              <a:t>48</a:t>
            </a:fld>
            <a:endParaRPr lang="en-US" altLang="en-US">
              <a:solidFill>
                <a:srgbClr val="898989"/>
              </a:solidFill>
              <a:latin typeface="Calibri" panose="020F0502020204030204" pitchFamily="34" charset="0"/>
            </a:endParaRPr>
          </a:p>
        </p:txBody>
      </p:sp>
      <p:sp>
        <p:nvSpPr>
          <p:cNvPr id="51204" name="Rectangle 2">
            <a:extLst>
              <a:ext uri="{FF2B5EF4-FFF2-40B4-BE49-F238E27FC236}">
                <a16:creationId xmlns:a16="http://schemas.microsoft.com/office/drawing/2014/main" id="{01C9BA0C-9FAF-174A-BCBA-7ED82F9090F8}"/>
              </a:ext>
            </a:extLst>
          </p:cNvPr>
          <p:cNvSpPr>
            <a:spLocks noGrp="1" noChangeArrowheads="1"/>
          </p:cNvSpPr>
          <p:nvPr>
            <p:ph type="title"/>
          </p:nvPr>
        </p:nvSpPr>
        <p:spPr/>
        <p:txBody>
          <a:bodyPr/>
          <a:lstStyle/>
          <a:p>
            <a:r>
              <a:rPr lang="en-US" altLang="en-US" b="1"/>
              <a:t>STRAIGHT THROUGH WIRING</a:t>
            </a:r>
          </a:p>
        </p:txBody>
      </p:sp>
      <p:graphicFrame>
        <p:nvGraphicFramePr>
          <p:cNvPr id="51205" name="Object 3">
            <a:extLst>
              <a:ext uri="{FF2B5EF4-FFF2-40B4-BE49-F238E27FC236}">
                <a16:creationId xmlns:a16="http://schemas.microsoft.com/office/drawing/2014/main" id="{BC3FCFFC-9A3F-257F-5853-73668ED9773E}"/>
              </a:ext>
            </a:extLst>
          </p:cNvPr>
          <p:cNvGraphicFramePr>
            <a:graphicFrameLocks noGrp="1" noChangeAspect="1"/>
          </p:cNvGraphicFramePr>
          <p:nvPr>
            <p:ph idx="1"/>
          </p:nvPr>
        </p:nvGraphicFramePr>
        <p:xfrm>
          <a:off x="2909889" y="2301876"/>
          <a:ext cx="6421437" cy="3402013"/>
        </p:xfrm>
        <a:graphic>
          <a:graphicData uri="http://schemas.openxmlformats.org/presentationml/2006/ole">
            <mc:AlternateContent xmlns:mc="http://schemas.openxmlformats.org/markup-compatibility/2006">
              <mc:Choice xmlns:v="urn:schemas-microsoft-com:vml" Requires="v">
                <p:oleObj spid="_x0000_s1043" name="Visio" r:id="rId4" imgW="2727655" imgH="1444447" progId="Visio.Drawing.11">
                  <p:embed/>
                </p:oleObj>
              </mc:Choice>
              <mc:Fallback>
                <p:oleObj name="Visio" r:id="rId4" imgW="2727655" imgH="1444447" progId="Visio.Drawing.11">
                  <p:embed/>
                  <p:pic>
                    <p:nvPicPr>
                      <p:cNvPr id="51205" name="Object 3">
                        <a:extLst>
                          <a:ext uri="{FF2B5EF4-FFF2-40B4-BE49-F238E27FC236}">
                            <a16:creationId xmlns:a16="http://schemas.microsoft.com/office/drawing/2014/main" id="{BC3FCFFC-9A3F-257F-5853-73668ED9773E}"/>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889" y="2301876"/>
                        <a:ext cx="6421437"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a:extLst>
              <a:ext uri="{FF2B5EF4-FFF2-40B4-BE49-F238E27FC236}">
                <a16:creationId xmlns:a16="http://schemas.microsoft.com/office/drawing/2014/main" id="{DF2D69D7-B926-638B-C49B-495D9F5FF738}"/>
              </a:ext>
            </a:extLst>
          </p:cNvPr>
          <p:cNvSpPr>
            <a:spLocks noGrp="1" noChangeArrowheads="1"/>
          </p:cNvSpPr>
          <p:nvPr>
            <p:ph type="ftr" sz="quarter" idx="11"/>
          </p:nvPr>
        </p:nvSpPr>
        <p:spPr bwMode="auto">
          <a:xfrm>
            <a:off x="2152650" y="6356351"/>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a:solidFill>
                  <a:srgbClr val="898989"/>
                </a:solidFill>
                <a:latin typeface="Calibri" panose="020F0502020204030204" pitchFamily="34" charset="0"/>
              </a:rPr>
              <a:t>Chapter 2: NETWORK CABLING</a:t>
            </a:r>
          </a:p>
        </p:txBody>
      </p:sp>
      <p:sp>
        <p:nvSpPr>
          <p:cNvPr id="53251" name="Slide Number Placeholder 5">
            <a:extLst>
              <a:ext uri="{FF2B5EF4-FFF2-40B4-BE49-F238E27FC236}">
                <a16:creationId xmlns:a16="http://schemas.microsoft.com/office/drawing/2014/main" id="{424A12FE-86FD-D5B2-1D90-025E2DB2CE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defRPr>
                <a:solidFill>
                  <a:schemeClr val="tx1"/>
                </a:solidFill>
                <a:latin typeface="Arial" panose="020B0604020202020204" pitchFamily="34" charset="0"/>
              </a:defRPr>
            </a:lvl1pPr>
            <a:lvl2pPr marL="742950" indent="-285750" defTabSz="685800">
              <a:defRPr>
                <a:solidFill>
                  <a:schemeClr val="tx1"/>
                </a:solidFill>
                <a:latin typeface="Arial" panose="020B0604020202020204" pitchFamily="34" charset="0"/>
              </a:defRPr>
            </a:lvl2pPr>
            <a:lvl3pPr marL="1143000" indent="-228600" defTabSz="685800">
              <a:defRPr>
                <a:solidFill>
                  <a:schemeClr val="tx1"/>
                </a:solidFill>
                <a:latin typeface="Arial" panose="020B0604020202020204" pitchFamily="34" charset="0"/>
              </a:defRPr>
            </a:lvl3pPr>
            <a:lvl4pPr marL="1600200" indent="-228600" defTabSz="685800">
              <a:defRPr>
                <a:solidFill>
                  <a:schemeClr val="tx1"/>
                </a:solidFill>
                <a:latin typeface="Arial" panose="020B0604020202020204" pitchFamily="34" charset="0"/>
              </a:defRPr>
            </a:lvl4pPr>
            <a:lvl5pPr marL="2057400" indent="-228600" defTabSz="685800">
              <a:defRPr>
                <a:solidFill>
                  <a:schemeClr val="tx1"/>
                </a:solidFill>
                <a:latin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defRPr>
            </a:lvl9pPr>
          </a:lstStyle>
          <a:p>
            <a:fld id="{B7CCEB8C-CC92-4E4D-83E2-23CBAA8DFCF0}" type="slidenum">
              <a:rPr lang="en-US" altLang="en-US">
                <a:solidFill>
                  <a:srgbClr val="898989"/>
                </a:solidFill>
                <a:latin typeface="Calibri" panose="020F0502020204030204" pitchFamily="34" charset="0"/>
              </a:rPr>
              <a:pPr/>
              <a:t>49</a:t>
            </a:fld>
            <a:endParaRPr lang="en-US" altLang="en-US">
              <a:solidFill>
                <a:srgbClr val="898989"/>
              </a:solidFill>
              <a:latin typeface="Calibri" panose="020F0502020204030204" pitchFamily="34" charset="0"/>
            </a:endParaRPr>
          </a:p>
        </p:txBody>
      </p:sp>
      <p:sp>
        <p:nvSpPr>
          <p:cNvPr id="53252" name="Rectangle 2">
            <a:extLst>
              <a:ext uri="{FF2B5EF4-FFF2-40B4-BE49-F238E27FC236}">
                <a16:creationId xmlns:a16="http://schemas.microsoft.com/office/drawing/2014/main" id="{1222A102-DEE1-2E12-762F-8EAF9DAA10D0}"/>
              </a:ext>
            </a:extLst>
          </p:cNvPr>
          <p:cNvSpPr>
            <a:spLocks noGrp="1" noChangeArrowheads="1"/>
          </p:cNvSpPr>
          <p:nvPr>
            <p:ph type="title"/>
          </p:nvPr>
        </p:nvSpPr>
        <p:spPr/>
        <p:txBody>
          <a:bodyPr/>
          <a:lstStyle/>
          <a:p>
            <a:r>
              <a:rPr lang="en-US" altLang="en-US" b="1"/>
              <a:t>CROSSOVER WIRING</a:t>
            </a:r>
          </a:p>
        </p:txBody>
      </p:sp>
      <p:graphicFrame>
        <p:nvGraphicFramePr>
          <p:cNvPr id="53253" name="Object 3">
            <a:extLst>
              <a:ext uri="{FF2B5EF4-FFF2-40B4-BE49-F238E27FC236}">
                <a16:creationId xmlns:a16="http://schemas.microsoft.com/office/drawing/2014/main" id="{B9E79639-15E4-752C-7BE5-216DA4913A6F}"/>
              </a:ext>
            </a:extLst>
          </p:cNvPr>
          <p:cNvGraphicFramePr>
            <a:graphicFrameLocks noGrp="1" noChangeAspect="1"/>
          </p:cNvGraphicFramePr>
          <p:nvPr>
            <p:ph idx="1"/>
          </p:nvPr>
        </p:nvGraphicFramePr>
        <p:xfrm>
          <a:off x="3517901" y="2132014"/>
          <a:ext cx="5141913" cy="3722687"/>
        </p:xfrm>
        <a:graphic>
          <a:graphicData uri="http://schemas.openxmlformats.org/presentationml/2006/ole">
            <mc:AlternateContent xmlns:mc="http://schemas.openxmlformats.org/markup-compatibility/2006">
              <mc:Choice xmlns:v="urn:schemas-microsoft-com:vml" Requires="v">
                <p:oleObj spid="_x0000_s2067" name="Visio" r:id="rId4" imgW="4954829" imgH="3586277" progId="Visio.Drawing.11">
                  <p:embed/>
                </p:oleObj>
              </mc:Choice>
              <mc:Fallback>
                <p:oleObj name="Visio" r:id="rId4" imgW="4954829" imgH="3586277" progId="Visio.Drawing.11">
                  <p:embed/>
                  <p:pic>
                    <p:nvPicPr>
                      <p:cNvPr id="53253" name="Object 3">
                        <a:extLst>
                          <a:ext uri="{FF2B5EF4-FFF2-40B4-BE49-F238E27FC236}">
                            <a16:creationId xmlns:a16="http://schemas.microsoft.com/office/drawing/2014/main" id="{B9E79639-15E4-752C-7BE5-216DA4913A6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901" y="2132014"/>
                        <a:ext cx="5141913"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0021-5D90-2E40-F981-3E45B82EB859}"/>
              </a:ext>
            </a:extLst>
          </p:cNvPr>
          <p:cNvSpPr>
            <a:spLocks noGrp="1"/>
          </p:cNvSpPr>
          <p:nvPr>
            <p:ph type="title"/>
          </p:nvPr>
        </p:nvSpPr>
        <p:spPr/>
        <p:txBody>
          <a:bodyPr/>
          <a:lstStyle/>
          <a:p>
            <a:r>
              <a:rPr lang="en-US" dirty="0"/>
              <a:t>Switch(</a:t>
            </a:r>
            <a:r>
              <a:rPr lang="en-US" dirty="0" err="1"/>
              <a:t>Cont</a:t>
            </a:r>
            <a:r>
              <a:rPr lang="en-US" dirty="0"/>
              <a:t>…)</a:t>
            </a:r>
          </a:p>
        </p:txBody>
      </p:sp>
      <p:sp>
        <p:nvSpPr>
          <p:cNvPr id="5" name="Content Placeholder 4">
            <a:extLst>
              <a:ext uri="{FF2B5EF4-FFF2-40B4-BE49-F238E27FC236}">
                <a16:creationId xmlns:a16="http://schemas.microsoft.com/office/drawing/2014/main" id="{99FF4F8B-E108-25CF-477C-78717C2B0AD2}"/>
              </a:ext>
            </a:extLst>
          </p:cNvPr>
          <p:cNvSpPr>
            <a:spLocks noGrp="1"/>
          </p:cNvSpPr>
          <p:nvPr>
            <p:ph idx="1"/>
          </p:nvPr>
        </p:nvSpPr>
        <p:spPr>
          <a:xfrm>
            <a:off x="838200" y="1825625"/>
            <a:ext cx="10515600" cy="4892416"/>
          </a:xfrm>
        </p:spPr>
        <p:txBody>
          <a:bodyPr>
            <a:normAutofit fontScale="85000" lnSpcReduction="10000"/>
          </a:bodyPr>
          <a:lstStyle/>
          <a:p>
            <a:pPr marL="0" indent="0">
              <a:buNone/>
            </a:pPr>
            <a:r>
              <a:rPr lang="en-US" dirty="0">
                <a:solidFill>
                  <a:srgbClr val="00B0F0"/>
                </a:solidFill>
              </a:rPr>
              <a:t>Besides filtering traffic by sending the data only to the port that the destination system resides on, most network switches provide the following benefits: </a:t>
            </a:r>
          </a:p>
          <a:p>
            <a:pPr marL="0" indent="0">
              <a:buNone/>
            </a:pPr>
            <a:r>
              <a:rPr lang="en-US" dirty="0"/>
              <a:t>■ </a:t>
            </a:r>
            <a:r>
              <a:rPr lang="en-US" b="1" dirty="0"/>
              <a:t>Filtering:</a:t>
            </a:r>
          </a:p>
          <a:p>
            <a:pPr marL="457200" lvl="1" indent="0">
              <a:buNone/>
            </a:pPr>
            <a:r>
              <a:rPr lang="en-US" dirty="0"/>
              <a:t> As mentioned, a switch filters traffic, which prevents others from capturing and viewing potentially confidential information. </a:t>
            </a:r>
          </a:p>
          <a:p>
            <a:pPr marL="0" indent="0">
              <a:buNone/>
            </a:pPr>
            <a:r>
              <a:rPr lang="en-US" dirty="0"/>
              <a:t>■ </a:t>
            </a:r>
            <a:r>
              <a:rPr lang="en-US" b="1" dirty="0"/>
              <a:t>Port mirroring:</a:t>
            </a:r>
          </a:p>
          <a:p>
            <a:pPr lvl="1">
              <a:buFont typeface="Wingdings" panose="05000000000000000000" pitchFamily="2" charset="2"/>
              <a:buChar char="Ø"/>
            </a:pPr>
            <a:r>
              <a:rPr lang="en-US" dirty="0"/>
              <a:t> Port mirroring, also known as port monitoring, is a feature of some switches that allows the administrator to copy traffic from other ports to a single destination port (known as a monitoring port). </a:t>
            </a:r>
          </a:p>
          <a:p>
            <a:pPr lvl="1">
              <a:buFont typeface="Wingdings" panose="05000000000000000000" pitchFamily="2" charset="2"/>
              <a:buChar char="Ø"/>
            </a:pPr>
            <a:r>
              <a:rPr lang="en-US" dirty="0"/>
              <a:t>Because the switch filters traffic by default, the administrator cannot monitor network traffic. </a:t>
            </a:r>
          </a:p>
          <a:p>
            <a:pPr lvl="1">
              <a:buFont typeface="Wingdings" panose="05000000000000000000" pitchFamily="2" charset="2"/>
              <a:buChar char="Ø"/>
            </a:pPr>
            <a:r>
              <a:rPr lang="en-US" dirty="0"/>
              <a:t>The switch vendors had to come up with a way to copy all the traffic to a single port so the administrator could connect their </a:t>
            </a:r>
            <a:r>
              <a:rPr lang="en-US" b="1" dirty="0"/>
              <a:t>monitoring system </a:t>
            </a:r>
            <a:r>
              <a:rPr lang="en-US" dirty="0"/>
              <a:t>to that port.</a:t>
            </a:r>
          </a:p>
        </p:txBody>
      </p:sp>
    </p:spTree>
    <p:extLst>
      <p:ext uri="{BB962C8B-B14F-4D97-AF65-F5344CB8AC3E}">
        <p14:creationId xmlns:p14="http://schemas.microsoft.com/office/powerpoint/2010/main" val="3471570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quot;&quot;">
            <a:extLst>
              <a:ext uri="{FF2B5EF4-FFF2-40B4-BE49-F238E27FC236}">
                <a16:creationId xmlns:a16="http://schemas.microsoft.com/office/drawing/2014/main" id="{AEA95A5E-7369-425B-F7E4-81B8A32267D4}"/>
              </a:ext>
            </a:extLst>
          </p:cNvPr>
          <p:cNvSpPr>
            <a:spLocks noGrp="1" noRot="1" noChangeAspect="1" noMove="1" noResize="1" noEditPoints="1" noAdjustHandles="1" noChangeArrowheads="1" noChangeShapeType="1" noTextEdit="1"/>
          </p:cNvSpPr>
          <p:nvPr/>
        </p:nvSpPr>
        <p:spPr>
          <a:xfrm>
            <a:off x="1524000" y="860425"/>
            <a:ext cx="4211638"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5299" name="Picture 12">
            <a:extLst>
              <a:ext uri="{FF2B5EF4-FFF2-40B4-BE49-F238E27FC236}">
                <a16:creationId xmlns:a16="http://schemas.microsoft.com/office/drawing/2014/main" id="{E8B4A1DA-B650-894E-4FEC-B30832D4376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itle 1">
            <a:extLst>
              <a:ext uri="{FF2B5EF4-FFF2-40B4-BE49-F238E27FC236}">
                <a16:creationId xmlns:a16="http://schemas.microsoft.com/office/drawing/2014/main" id="{F9283433-0D07-7045-5524-F0340102D314}"/>
              </a:ext>
            </a:extLst>
          </p:cNvPr>
          <p:cNvSpPr>
            <a:spLocks noGrp="1" noChangeArrowheads="1"/>
          </p:cNvSpPr>
          <p:nvPr>
            <p:ph type="title"/>
          </p:nvPr>
        </p:nvSpPr>
        <p:spPr>
          <a:xfrm>
            <a:off x="6094413" y="1458913"/>
            <a:ext cx="3733800" cy="1090612"/>
          </a:xfrm>
        </p:spPr>
        <p:txBody>
          <a:bodyPr vert="horz" lIns="68580" tIns="34290" rIns="68580" bIns="34290" rtlCol="0" anchor="ctr">
            <a:normAutofit fontScale="90000"/>
          </a:bodyPr>
          <a:lstStyle/>
          <a:p>
            <a:r>
              <a:rPr lang="en-US" altLang="en-US" b="1">
                <a:solidFill>
                  <a:srgbClr val="000000"/>
                </a:solidFill>
              </a:rPr>
              <a:t>What Is Straight Through Cable?</a:t>
            </a:r>
            <a:endParaRPr lang="en-US" altLang="en-US">
              <a:solidFill>
                <a:srgbClr val="000000"/>
              </a:solidFill>
            </a:endParaRPr>
          </a:p>
        </p:txBody>
      </p:sp>
      <p:sp>
        <p:nvSpPr>
          <p:cNvPr id="15" name="Freeform 62">
            <a:extLst>
              <a:ext uri="{FF2B5EF4-FFF2-40B4-BE49-F238E27FC236}">
                <a16:creationId xmlns:a16="http://schemas.microsoft.com/office/drawing/2014/main" id="{8EBDC1BA-725A-18C5-BD27-25604D493E05}"/>
              </a:ext>
            </a:extLst>
          </p:cNvPr>
          <p:cNvSpPr>
            <a:spLocks noGrp="1" noRot="1" noChangeAspect="1" noMove="1" noResize="1" noEditPoints="1" noAdjustHandles="1" noChangeArrowheads="1" noChangeShapeType="1" noTextEdit="1"/>
          </p:cNvSpPr>
          <p:nvPr/>
        </p:nvSpPr>
        <p:spPr>
          <a:xfrm>
            <a:off x="1524001" y="1411214"/>
            <a:ext cx="3750329" cy="405072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pic>
        <p:nvPicPr>
          <p:cNvPr id="55304" name="Content Placeholder 5">
            <a:extLst>
              <a:ext uri="{FF2B5EF4-FFF2-40B4-BE49-F238E27FC236}">
                <a16:creationId xmlns:a16="http://schemas.microsoft.com/office/drawing/2014/main" id="{11CF70E1-EED4-E075-6BF8-2CF24D620BE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846264" y="2728913"/>
            <a:ext cx="2746375" cy="1414462"/>
          </a:xfrm>
        </p:spPr>
      </p:pic>
      <p:sp>
        <p:nvSpPr>
          <p:cNvPr id="3" name="Content Placeholder 2">
            <a:extLst>
              <a:ext uri="{FF2B5EF4-FFF2-40B4-BE49-F238E27FC236}">
                <a16:creationId xmlns:a16="http://schemas.microsoft.com/office/drawing/2014/main" id="{C163DAA9-BCA5-9D52-F324-FE297D039F74}"/>
              </a:ext>
            </a:extLst>
          </p:cNvPr>
          <p:cNvSpPr>
            <a:spLocks noGrp="1"/>
          </p:cNvSpPr>
          <p:nvPr>
            <p:ph sz="half" idx="1"/>
          </p:nvPr>
        </p:nvSpPr>
        <p:spPr>
          <a:xfrm>
            <a:off x="6091238" y="2673351"/>
            <a:ext cx="3733800" cy="2728913"/>
          </a:xfrm>
        </p:spPr>
        <p:txBody>
          <a:bodyPr vert="horz" lIns="68580" tIns="34290" rIns="68580" bIns="34290" rtlCol="0" anchor="ctr">
            <a:normAutofit fontScale="92500" lnSpcReduction="20000"/>
          </a:bodyPr>
          <a:lstStyle/>
          <a:p>
            <a:pPr>
              <a:defRPr/>
            </a:pPr>
            <a:r>
              <a:rPr lang="en-US" sz="1275">
                <a:solidFill>
                  <a:srgbClr val="000000"/>
                </a:solidFill>
              </a:rPr>
              <a:t>A straight through cable is a type of twisted pair cable that is used in local area networks to connect a computer to a network hub such as a router. </a:t>
            </a:r>
          </a:p>
          <a:p>
            <a:pPr>
              <a:defRPr/>
            </a:pPr>
            <a:r>
              <a:rPr lang="en-US" sz="1275">
                <a:solidFill>
                  <a:srgbClr val="000000"/>
                </a:solidFill>
              </a:rPr>
              <a:t>This type of cable is also sometimes called a patch cable and is an alternative to wireless connections where one or more computers access a router through a wireless signal. </a:t>
            </a:r>
          </a:p>
          <a:p>
            <a:pPr>
              <a:defRPr/>
            </a:pPr>
            <a:r>
              <a:rPr lang="en-US" sz="1275">
                <a:solidFill>
                  <a:srgbClr val="000000"/>
                </a:solidFill>
              </a:rPr>
              <a:t>On a straight through cable, the wired pins match. </a:t>
            </a:r>
          </a:p>
          <a:p>
            <a:pPr>
              <a:defRPr/>
            </a:pPr>
            <a:r>
              <a:rPr lang="en-US" sz="1275">
                <a:solidFill>
                  <a:srgbClr val="000000"/>
                </a:solidFill>
              </a:rPr>
              <a:t>Straight through cable use one wiring standard:</a:t>
            </a:r>
          </a:p>
          <a:p>
            <a:pPr lvl="1">
              <a:defRPr/>
            </a:pPr>
            <a:r>
              <a:rPr lang="en-US" sz="1275">
                <a:solidFill>
                  <a:srgbClr val="000000"/>
                </a:solidFill>
              </a:rPr>
              <a:t> both ends use T568A wiring standard or both ends use T568B wiring standard.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E13ABC67-82A6-C130-3938-347797AB7977}"/>
              </a:ext>
            </a:extLst>
          </p:cNvPr>
          <p:cNvSpPr>
            <a:spLocks noGrp="1" noChangeArrowheads="1"/>
          </p:cNvSpPr>
          <p:nvPr>
            <p:ph type="title"/>
          </p:nvPr>
        </p:nvSpPr>
        <p:spPr/>
        <p:txBody>
          <a:bodyPr/>
          <a:lstStyle/>
          <a:p>
            <a:r>
              <a:rPr lang="en-SG" altLang="en-US" b="1">
                <a:solidFill>
                  <a:srgbClr val="444444"/>
                </a:solidFill>
                <a:latin typeface="Open Sans" panose="020B0606030504020204" pitchFamily="34" charset="0"/>
              </a:rPr>
              <a:t>What Is Crossover Cable?</a:t>
            </a:r>
            <a:endParaRPr lang="en-SG" altLang="en-US"/>
          </a:p>
        </p:txBody>
      </p:sp>
      <p:sp>
        <p:nvSpPr>
          <p:cNvPr id="3" name="Content Placeholder 2">
            <a:extLst>
              <a:ext uri="{FF2B5EF4-FFF2-40B4-BE49-F238E27FC236}">
                <a16:creationId xmlns:a16="http://schemas.microsoft.com/office/drawing/2014/main" id="{5C21BB62-5144-DC07-690B-8E89F215D6C1}"/>
              </a:ext>
            </a:extLst>
          </p:cNvPr>
          <p:cNvSpPr>
            <a:spLocks noGrp="1"/>
          </p:cNvSpPr>
          <p:nvPr>
            <p:ph sz="half" idx="1"/>
          </p:nvPr>
        </p:nvSpPr>
        <p:spPr/>
        <p:txBody>
          <a:bodyPr>
            <a:normAutofit fontScale="85000" lnSpcReduction="20000"/>
          </a:bodyPr>
          <a:lstStyle/>
          <a:p>
            <a:pPr>
              <a:defRPr/>
            </a:pPr>
            <a:r>
              <a:rPr lang="en-SG" dirty="0">
                <a:solidFill>
                  <a:srgbClr val="444444"/>
                </a:solidFill>
                <a:latin typeface="Open Sans"/>
              </a:rPr>
              <a:t>A crossover Ethernet cable is a type of Ethernet cable used to connect computing devices together directly.</a:t>
            </a:r>
          </a:p>
          <a:p>
            <a:pPr>
              <a:defRPr/>
            </a:pPr>
            <a:r>
              <a:rPr lang="en-SG" dirty="0">
                <a:solidFill>
                  <a:srgbClr val="444444"/>
                </a:solidFill>
                <a:latin typeface="Open Sans"/>
              </a:rPr>
              <a:t> Unlike straight through cable, the RJ45 crossover cable uses two different wiring standards: one end uses the T568A wiring standard, and the other end uses the T568B wiring standard. </a:t>
            </a:r>
          </a:p>
          <a:p>
            <a:pPr>
              <a:defRPr/>
            </a:pPr>
            <a:r>
              <a:rPr lang="en-SG" dirty="0">
                <a:solidFill>
                  <a:srgbClr val="444444"/>
                </a:solidFill>
                <a:latin typeface="Open Sans"/>
              </a:rPr>
              <a:t>The internal wiring of Ethernet crossover cables reverses the transmit and receive signals. </a:t>
            </a:r>
          </a:p>
          <a:p>
            <a:pPr>
              <a:defRPr/>
            </a:pPr>
            <a:r>
              <a:rPr lang="en-SG" b="1" dirty="0">
                <a:solidFill>
                  <a:srgbClr val="444444"/>
                </a:solidFill>
                <a:latin typeface="Open Sans"/>
              </a:rPr>
              <a:t>It is most often used to connect two devices of the same type: e.g. two computers (via network interface controller) or two switches to each other.</a:t>
            </a:r>
            <a:endParaRPr lang="en-SG" b="1" dirty="0"/>
          </a:p>
        </p:txBody>
      </p:sp>
      <p:sp>
        <p:nvSpPr>
          <p:cNvPr id="4" name="Content Placeholder 3">
            <a:extLst>
              <a:ext uri="{FF2B5EF4-FFF2-40B4-BE49-F238E27FC236}">
                <a16:creationId xmlns:a16="http://schemas.microsoft.com/office/drawing/2014/main" id="{6732C5EC-C466-B58D-0643-73D3E2D43440}"/>
              </a:ext>
            </a:extLst>
          </p:cNvPr>
          <p:cNvSpPr>
            <a:spLocks noGrp="1"/>
          </p:cNvSpPr>
          <p:nvPr>
            <p:ph sz="half" idx="2"/>
          </p:nvPr>
        </p:nvSpPr>
        <p:spPr/>
        <p:txBody>
          <a:bodyPr>
            <a:normAutofit fontScale="85000" lnSpcReduction="20000"/>
          </a:bodyPr>
          <a:lstStyle/>
          <a:p>
            <a:pPr>
              <a:defRPr/>
            </a:pPr>
            <a:endParaRPr lang="en-SG"/>
          </a:p>
        </p:txBody>
      </p:sp>
      <p:pic>
        <p:nvPicPr>
          <p:cNvPr id="56325" name="Picture 5">
            <a:extLst>
              <a:ext uri="{FF2B5EF4-FFF2-40B4-BE49-F238E27FC236}">
                <a16:creationId xmlns:a16="http://schemas.microsoft.com/office/drawing/2014/main" id="{EFBE1240-92B8-D367-625A-35B8859DF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25663"/>
            <a:ext cx="394335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74D6A5B-8584-7331-5B5C-E34F4EE4F2B3}"/>
              </a:ext>
            </a:extLst>
          </p:cNvPr>
          <p:cNvSpPr>
            <a:spLocks noGrp="1" noChangeArrowheads="1"/>
          </p:cNvSpPr>
          <p:nvPr>
            <p:ph type="title"/>
          </p:nvPr>
        </p:nvSpPr>
        <p:spPr/>
        <p:txBody>
          <a:bodyPr/>
          <a:lstStyle/>
          <a:p>
            <a:pPr eaLnBrk="1" hangingPunct="1"/>
            <a:r>
              <a:rPr lang="en-US" altLang="en-US"/>
              <a:t>RJ45 connector</a:t>
            </a:r>
          </a:p>
        </p:txBody>
      </p:sp>
      <p:pic>
        <p:nvPicPr>
          <p:cNvPr id="57347" name="Picture 4" descr="rj45">
            <a:extLst>
              <a:ext uri="{FF2B5EF4-FFF2-40B4-BE49-F238E27FC236}">
                <a16:creationId xmlns:a16="http://schemas.microsoft.com/office/drawing/2014/main" id="{C7311A07-8536-88B4-71F1-0D172B68D6F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62200" y="1447801"/>
            <a:ext cx="7010400" cy="5241925"/>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CC0B33E-0902-2D01-74A8-095BBC075611}"/>
              </a:ext>
            </a:extLst>
          </p:cNvPr>
          <p:cNvSpPr>
            <a:spLocks noGrp="1" noChangeArrowheads="1"/>
          </p:cNvSpPr>
          <p:nvPr>
            <p:ph type="title"/>
          </p:nvPr>
        </p:nvSpPr>
        <p:spPr/>
        <p:txBody>
          <a:bodyPr/>
          <a:lstStyle/>
          <a:p>
            <a:pPr eaLnBrk="1" hangingPunct="1"/>
            <a:r>
              <a:rPr lang="en-US" altLang="en-US"/>
              <a:t>Making connections - Tools</a:t>
            </a:r>
          </a:p>
        </p:txBody>
      </p:sp>
      <p:sp>
        <p:nvSpPr>
          <p:cNvPr id="58371" name="Rectangle 3">
            <a:extLst>
              <a:ext uri="{FF2B5EF4-FFF2-40B4-BE49-F238E27FC236}">
                <a16:creationId xmlns:a16="http://schemas.microsoft.com/office/drawing/2014/main" id="{57896CBA-E0B4-C27E-FB6B-C22E4AD39D45}"/>
              </a:ext>
            </a:extLst>
          </p:cNvPr>
          <p:cNvSpPr>
            <a:spLocks noGrp="1" noChangeArrowheads="1"/>
          </p:cNvSpPr>
          <p:nvPr>
            <p:ph type="body" sz="half" idx="1"/>
          </p:nvPr>
        </p:nvSpPr>
        <p:spPr/>
        <p:txBody>
          <a:bodyPr/>
          <a:lstStyle/>
          <a:p>
            <a:pPr eaLnBrk="1" hangingPunct="1"/>
            <a:r>
              <a:rPr lang="en-US" altLang="en-US" sz="2600"/>
              <a:t>Cat5e cable</a:t>
            </a:r>
          </a:p>
          <a:p>
            <a:pPr eaLnBrk="1" hangingPunct="1"/>
            <a:r>
              <a:rPr lang="en-US" altLang="en-US" sz="2600"/>
              <a:t>RJ45 connectors</a:t>
            </a:r>
          </a:p>
          <a:p>
            <a:pPr eaLnBrk="1" hangingPunct="1"/>
            <a:r>
              <a:rPr lang="en-US" altLang="en-US" sz="2600"/>
              <a:t>Cable stripper</a:t>
            </a:r>
          </a:p>
          <a:p>
            <a:pPr eaLnBrk="1" hangingPunct="1"/>
            <a:r>
              <a:rPr lang="en-US" altLang="en-US" sz="2600"/>
              <a:t>Scissors</a:t>
            </a:r>
          </a:p>
          <a:p>
            <a:pPr eaLnBrk="1" hangingPunct="1"/>
            <a:r>
              <a:rPr lang="en-US" altLang="en-US" sz="2600"/>
              <a:t>Crimping tool</a:t>
            </a:r>
          </a:p>
        </p:txBody>
      </p:sp>
      <p:pic>
        <p:nvPicPr>
          <p:cNvPr id="58372" name="Picture 7" descr="crimper">
            <a:extLst>
              <a:ext uri="{FF2B5EF4-FFF2-40B4-BE49-F238E27FC236}">
                <a16:creationId xmlns:a16="http://schemas.microsoft.com/office/drawing/2014/main" id="{A07F29DF-BFE8-C970-2235-E5D66C9AC3D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86401" y="1828801"/>
            <a:ext cx="4638675" cy="4638675"/>
          </a:xfr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3D0CD8F5-E50E-140B-5D6F-7FE7EB360FD3}"/>
              </a:ext>
            </a:extLst>
          </p:cNvPr>
          <p:cNvSpPr>
            <a:spLocks noGrp="1" noChangeArrowheads="1"/>
          </p:cNvSpPr>
          <p:nvPr>
            <p:ph type="title"/>
          </p:nvPr>
        </p:nvSpPr>
        <p:spPr>
          <a:xfrm>
            <a:off x="1906588" y="2971801"/>
            <a:ext cx="8413750" cy="1101725"/>
          </a:xfrm>
        </p:spPr>
        <p:txBody>
          <a:bodyPr/>
          <a:lstStyle/>
          <a:p>
            <a:pPr algn="ctr"/>
            <a:r>
              <a:rPr lang="en-US" altLang="en-US"/>
              <a:t>IP Addressing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576EF903-BD1A-1BB8-5A62-FF9661E55E59}"/>
              </a:ext>
            </a:extLst>
          </p:cNvPr>
          <p:cNvSpPr>
            <a:spLocks noGrp="1" noChangeArrowheads="1"/>
          </p:cNvSpPr>
          <p:nvPr>
            <p:ph type="title"/>
          </p:nvPr>
        </p:nvSpPr>
        <p:spPr>
          <a:xfrm>
            <a:off x="1557339" y="266700"/>
            <a:ext cx="8416925" cy="11049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GB" altLang="en-US"/>
              <a:t>Purpose of an IP address	</a:t>
            </a:r>
          </a:p>
        </p:txBody>
      </p:sp>
      <p:sp>
        <p:nvSpPr>
          <p:cNvPr id="28674" name="Rectangle 2">
            <a:extLst>
              <a:ext uri="{FF2B5EF4-FFF2-40B4-BE49-F238E27FC236}">
                <a16:creationId xmlns:a16="http://schemas.microsoft.com/office/drawing/2014/main" id="{C12FCA42-0374-8513-5CA4-5628664A90B2}"/>
              </a:ext>
            </a:extLst>
          </p:cNvPr>
          <p:cNvSpPr>
            <a:spLocks noGrp="1" noChangeArrowheads="1"/>
          </p:cNvSpPr>
          <p:nvPr>
            <p:ph type="body" idx="1"/>
          </p:nvPr>
        </p:nvSpPr>
        <p:spPr>
          <a:xfrm>
            <a:off x="2217738" y="1676400"/>
            <a:ext cx="8369300" cy="4114800"/>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Unique Identification of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solidFill>
                  <a:srgbClr val="00B050"/>
                </a:solidFill>
              </a:rPr>
              <a:t>Source</a:t>
            </a:r>
            <a:r>
              <a:rPr lang="en-GB" altLang="en-US" dirty="0"/>
              <a:t/>
            </a:r>
            <a:br>
              <a:rPr lang="en-GB" altLang="en-US" dirty="0"/>
            </a:br>
            <a:r>
              <a:rPr lang="en-GB" altLang="en-US" i="1" dirty="0"/>
              <a:t>Sometimes used for security or policy-based filtering of data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solidFill>
                  <a:srgbClr val="00B050"/>
                </a:solidFill>
              </a:rPr>
              <a:t>Destination</a:t>
            </a:r>
            <a:r>
              <a:rPr lang="en-GB" altLang="en-US" dirty="0"/>
              <a:t/>
            </a:r>
            <a:br>
              <a:rPr lang="en-GB" altLang="en-US" dirty="0"/>
            </a:br>
            <a:r>
              <a:rPr lang="en-GB" altLang="en-US" i="1" dirty="0"/>
              <a:t>So the networks know where to send the data</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a:extLst>
              <a:ext uri="{FF2B5EF4-FFF2-40B4-BE49-F238E27FC236}">
                <a16:creationId xmlns:a16="http://schemas.microsoft.com/office/drawing/2014/main" id="{B7F9A6C9-12DE-7C86-798C-F92D7535AEAE}"/>
              </a:ext>
            </a:extLst>
          </p:cNvPr>
          <p:cNvSpPr>
            <a:spLocks noGrp="1" noChangeArrowheads="1"/>
          </p:cNvSpPr>
          <p:nvPr>
            <p:ph type="title"/>
          </p:nvPr>
        </p:nvSpPr>
        <p:spPr/>
        <p:txBody>
          <a:bodyPr/>
          <a:lstStyle/>
          <a:p>
            <a:r>
              <a:rPr lang="en-US" altLang="en-US"/>
              <a:t>Purpose of an IP Address</a:t>
            </a:r>
          </a:p>
        </p:txBody>
      </p:sp>
      <p:sp>
        <p:nvSpPr>
          <p:cNvPr id="142339" name="Rectangle 1027">
            <a:extLst>
              <a:ext uri="{FF2B5EF4-FFF2-40B4-BE49-F238E27FC236}">
                <a16:creationId xmlns:a16="http://schemas.microsoft.com/office/drawing/2014/main" id="{D35D0F75-D620-5140-D81C-B6438B116B4D}"/>
              </a:ext>
            </a:extLst>
          </p:cNvPr>
          <p:cNvSpPr>
            <a:spLocks noGrp="1" noChangeArrowheads="1"/>
          </p:cNvSpPr>
          <p:nvPr>
            <p:ph type="body" idx="1"/>
          </p:nvPr>
        </p:nvSpPr>
        <p:spPr/>
        <p:txBody>
          <a:bodyPr/>
          <a:lstStyle/>
          <a:p>
            <a:r>
              <a:rPr lang="en-US" altLang="en-US"/>
              <a:t>Identifies a machine’s connection to a network</a:t>
            </a:r>
          </a:p>
          <a:p>
            <a:r>
              <a:rPr lang="en-US" altLang="en-US"/>
              <a:t>Physically moving a machine from one network to another requires changing the IP address</a:t>
            </a:r>
          </a:p>
          <a:p>
            <a:r>
              <a:rPr lang="en-US" altLang="en-US"/>
              <a:t>TCP/IP uses unique 32-bit addresses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56C09877-2B61-DBCC-22B1-D4249FDFDDBE}"/>
              </a:ext>
            </a:extLst>
          </p:cNvPr>
          <p:cNvSpPr>
            <a:spLocks noGrp="1" noChangeArrowheads="1"/>
          </p:cNvSpPr>
          <p:nvPr>
            <p:ph type="title"/>
          </p:nvPr>
        </p:nvSpPr>
        <p:spPr/>
        <p:txBody>
          <a:bodyPr/>
          <a:lstStyle/>
          <a:p>
            <a:r>
              <a:rPr lang="en-US" altLang="en-US"/>
              <a:t>IP Address Allocation</a:t>
            </a:r>
          </a:p>
        </p:txBody>
      </p:sp>
      <p:sp>
        <p:nvSpPr>
          <p:cNvPr id="315395" name="Rectangle 3">
            <a:extLst>
              <a:ext uri="{FF2B5EF4-FFF2-40B4-BE49-F238E27FC236}">
                <a16:creationId xmlns:a16="http://schemas.microsoft.com/office/drawing/2014/main" id="{62718560-937A-BE5B-E2D1-48927F3A8237}"/>
              </a:ext>
            </a:extLst>
          </p:cNvPr>
          <p:cNvSpPr>
            <a:spLocks noGrp="1" noChangeArrowheads="1"/>
          </p:cNvSpPr>
          <p:nvPr>
            <p:ph type="body" idx="1"/>
          </p:nvPr>
        </p:nvSpPr>
        <p:spPr/>
        <p:txBody>
          <a:bodyPr/>
          <a:lstStyle/>
          <a:p>
            <a:pPr>
              <a:lnSpc>
                <a:spcPct val="90000"/>
              </a:lnSpc>
            </a:pPr>
            <a:r>
              <a:rPr lang="en-US" altLang="en-US" sz="2400" b="1" dirty="0">
                <a:solidFill>
                  <a:srgbClr val="00B050"/>
                </a:solidFill>
              </a:rPr>
              <a:t>Private IP address ranges:</a:t>
            </a:r>
          </a:p>
          <a:p>
            <a:pPr lvl="1">
              <a:lnSpc>
                <a:spcPct val="90000"/>
              </a:lnSpc>
            </a:pPr>
            <a:r>
              <a:rPr lang="en-US" altLang="en-US" sz="2000" dirty="0"/>
              <a:t>10/8 (10.0.0.0 – 10.255.255.255)</a:t>
            </a:r>
          </a:p>
          <a:p>
            <a:pPr lvl="1">
              <a:lnSpc>
                <a:spcPct val="90000"/>
              </a:lnSpc>
            </a:pPr>
            <a:r>
              <a:rPr lang="en-US" altLang="en-US" sz="2000" dirty="0"/>
              <a:t>192.168/16 (192.168.0.0 – 192.168.255.255)</a:t>
            </a:r>
          </a:p>
          <a:p>
            <a:pPr lvl="1">
              <a:lnSpc>
                <a:spcPct val="90000"/>
              </a:lnSpc>
            </a:pPr>
            <a:r>
              <a:rPr lang="en-US" altLang="en-US" sz="2000" dirty="0"/>
              <a:t>172.16/12 (172.16.0.0 – 172.31.255.255)</a:t>
            </a:r>
          </a:p>
          <a:p>
            <a:pPr>
              <a:lnSpc>
                <a:spcPct val="90000"/>
              </a:lnSpc>
            </a:pPr>
            <a:r>
              <a:rPr lang="en-US" altLang="en-US" sz="2400" b="1" dirty="0">
                <a:solidFill>
                  <a:srgbClr val="00B050"/>
                </a:solidFill>
              </a:rPr>
              <a:t>Public IP address space</a:t>
            </a:r>
          </a:p>
          <a:p>
            <a:pPr lvl="1">
              <a:lnSpc>
                <a:spcPct val="90000"/>
              </a:lnSpc>
            </a:pPr>
            <a:r>
              <a:rPr lang="en-US" altLang="en-US" sz="2000" dirty="0"/>
              <a:t>Assigned by an appropriate authority such as RIPE, ARIN, AFRINIC, etc. or Local Internet Registries (LIRs) </a:t>
            </a:r>
          </a:p>
          <a:p>
            <a:pPr lvl="1">
              <a:lnSpc>
                <a:spcPct val="90000"/>
              </a:lnSpc>
            </a:pPr>
            <a:r>
              <a:rPr lang="en-US" altLang="en-US" sz="2000" dirty="0"/>
              <a:t>Public Address space for the Africa Region available from </a:t>
            </a:r>
            <a:r>
              <a:rPr lang="en-US" altLang="en-US" sz="2000" dirty="0" err="1"/>
              <a:t>AfriNIC</a:t>
            </a:r>
            <a:endParaRPr lang="en-US" altLang="en-US" sz="2000" dirty="0"/>
          </a:p>
          <a:p>
            <a:pPr>
              <a:lnSpc>
                <a:spcPct val="90000"/>
              </a:lnSpc>
            </a:pPr>
            <a:r>
              <a:rPr lang="en-US" altLang="en-US" sz="2400" dirty="0"/>
              <a:t>Choose a small block from whatever range you have, and subnet your networks (to avoid problems with broadcasts)</a:t>
            </a:r>
          </a:p>
          <a:p>
            <a:pPr>
              <a:lnSpc>
                <a:spcPct val="90000"/>
              </a:lnSpc>
              <a:buFont typeface="Monotype Sorts" pitchFamily="2" charset="2"/>
              <a:buNone/>
            </a:pP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a:extLst>
              <a:ext uri="{FF2B5EF4-FFF2-40B4-BE49-F238E27FC236}">
                <a16:creationId xmlns:a16="http://schemas.microsoft.com/office/drawing/2014/main" id="{D4CA3177-8189-9567-96B2-E8970040F69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dirty="0">
                <a:solidFill>
                  <a:srgbClr val="3366CC"/>
                </a:solidFill>
                <a:latin typeface="Tahoma" panose="020B0604030504040204" pitchFamily="34" charset="0"/>
              </a:rPr>
              <a:t>Peter Smith</a:t>
            </a:r>
          </a:p>
        </p:txBody>
      </p:sp>
      <p:sp>
        <p:nvSpPr>
          <p:cNvPr id="16387" name="Slide Number Placeholder 4">
            <a:extLst>
              <a:ext uri="{FF2B5EF4-FFF2-40B4-BE49-F238E27FC236}">
                <a16:creationId xmlns:a16="http://schemas.microsoft.com/office/drawing/2014/main" id="{24CCCD32-E299-41E9-327D-D33DDFEBA03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2485E4E-0193-4890-84B6-596A6D36BEFB}" type="slidenum">
              <a:rPr lang="en-AU" altLang="en-US" sz="2800">
                <a:latin typeface="Tahoma" panose="020B0604030504040204" pitchFamily="34" charset="0"/>
              </a:rPr>
              <a:pPr>
                <a:spcBef>
                  <a:spcPct val="0"/>
                </a:spcBef>
                <a:buClrTx/>
                <a:buSzTx/>
                <a:buFontTx/>
                <a:buNone/>
              </a:pPr>
              <a:t>58</a:t>
            </a:fld>
            <a:endParaRPr lang="en-AU" altLang="en-US" sz="2800">
              <a:latin typeface="Tahoma" panose="020B0604030504040204" pitchFamily="34" charset="0"/>
            </a:endParaRPr>
          </a:p>
        </p:txBody>
      </p:sp>
      <p:sp>
        <p:nvSpPr>
          <p:cNvPr id="81922" name="Rectangle 2">
            <a:extLst>
              <a:ext uri="{FF2B5EF4-FFF2-40B4-BE49-F238E27FC236}">
                <a16:creationId xmlns:a16="http://schemas.microsoft.com/office/drawing/2014/main" id="{4320CE2D-59ED-DBC2-9B22-FF5444874CFB}"/>
              </a:ext>
            </a:extLst>
          </p:cNvPr>
          <p:cNvSpPr>
            <a:spLocks noGrp="1" noChangeArrowheads="1"/>
          </p:cNvSpPr>
          <p:nvPr>
            <p:ph type="title"/>
          </p:nvPr>
        </p:nvSpPr>
        <p:spPr/>
        <p:txBody>
          <a:bodyPr/>
          <a:lstStyle/>
          <a:p>
            <a:pPr eaLnBrk="1" hangingPunct="1">
              <a:defRPr/>
            </a:pPr>
            <a:r>
              <a:rPr lang="en-US"/>
              <a:t>IP Address Classes</a:t>
            </a:r>
            <a:endParaRPr lang="en-AU"/>
          </a:p>
        </p:txBody>
      </p:sp>
      <p:sp>
        <p:nvSpPr>
          <p:cNvPr id="16389" name="Rectangle 3">
            <a:extLst>
              <a:ext uri="{FF2B5EF4-FFF2-40B4-BE49-F238E27FC236}">
                <a16:creationId xmlns:a16="http://schemas.microsoft.com/office/drawing/2014/main" id="{BD0DDB7C-70FA-6A92-0D28-7268EEA4C7EC}"/>
              </a:ext>
            </a:extLst>
          </p:cNvPr>
          <p:cNvSpPr>
            <a:spLocks noGrp="1" noChangeArrowheads="1"/>
          </p:cNvSpPr>
          <p:nvPr>
            <p:ph type="body" idx="1"/>
          </p:nvPr>
        </p:nvSpPr>
        <p:spPr/>
        <p:txBody>
          <a:bodyPr/>
          <a:lstStyle/>
          <a:p>
            <a:pPr eaLnBrk="1" hangingPunct="1"/>
            <a:r>
              <a:rPr lang="en-US" altLang="en-US"/>
              <a:t>IP addresses are divided into 5 classes, each of which is designated with the alphabetic letters A to E.</a:t>
            </a:r>
          </a:p>
          <a:p>
            <a:pPr eaLnBrk="1" hangingPunct="1"/>
            <a:r>
              <a:rPr lang="en-US" altLang="en-US"/>
              <a:t>Class D addresses are used for multicasting.</a:t>
            </a:r>
          </a:p>
          <a:p>
            <a:pPr eaLnBrk="1" hangingPunct="1"/>
            <a:r>
              <a:rPr lang="en-US" altLang="en-US"/>
              <a:t>Class E addresses are reserved for testing &amp; some mysterious future use.</a:t>
            </a:r>
            <a:endParaRPr lang="en-AU"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a:extLst>
              <a:ext uri="{FF2B5EF4-FFF2-40B4-BE49-F238E27FC236}">
                <a16:creationId xmlns:a16="http://schemas.microsoft.com/office/drawing/2014/main" id="{12FCC0BA-D9C5-E5AA-DAC2-142D2D92FFBC}"/>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7411" name="Slide Number Placeholder 4">
            <a:extLst>
              <a:ext uri="{FF2B5EF4-FFF2-40B4-BE49-F238E27FC236}">
                <a16:creationId xmlns:a16="http://schemas.microsoft.com/office/drawing/2014/main" id="{14CA6C07-C9B8-260F-F972-73E35A1742D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82B065E4-E925-44CE-9554-33AF1C2C2D99}" type="slidenum">
              <a:rPr lang="en-AU" altLang="en-US" sz="2800">
                <a:latin typeface="Tahoma" panose="020B0604030504040204" pitchFamily="34" charset="0"/>
              </a:rPr>
              <a:pPr>
                <a:spcBef>
                  <a:spcPct val="0"/>
                </a:spcBef>
                <a:buClrTx/>
                <a:buSzTx/>
                <a:buFontTx/>
                <a:buNone/>
              </a:pPr>
              <a:t>59</a:t>
            </a:fld>
            <a:endParaRPr lang="en-AU" altLang="en-US" sz="2800">
              <a:latin typeface="Tahoma" panose="020B0604030504040204" pitchFamily="34" charset="0"/>
            </a:endParaRPr>
          </a:p>
        </p:txBody>
      </p:sp>
      <p:sp>
        <p:nvSpPr>
          <p:cNvPr id="82946" name="Rectangle 2">
            <a:extLst>
              <a:ext uri="{FF2B5EF4-FFF2-40B4-BE49-F238E27FC236}">
                <a16:creationId xmlns:a16="http://schemas.microsoft.com/office/drawing/2014/main" id="{58DE2436-074B-8489-7ABA-BAC6AB416AED}"/>
              </a:ext>
            </a:extLst>
          </p:cNvPr>
          <p:cNvSpPr>
            <a:spLocks noGrp="1" noChangeArrowheads="1"/>
          </p:cNvSpPr>
          <p:nvPr>
            <p:ph type="title"/>
          </p:nvPr>
        </p:nvSpPr>
        <p:spPr/>
        <p:txBody>
          <a:bodyPr/>
          <a:lstStyle/>
          <a:p>
            <a:pPr eaLnBrk="1" hangingPunct="1">
              <a:defRPr/>
            </a:pPr>
            <a:r>
              <a:rPr lang="en-US"/>
              <a:t>IP Address Classes </a:t>
            </a:r>
            <a:r>
              <a:rPr lang="en-US" sz="2800" i="1"/>
              <a:t>(Cont.)</a:t>
            </a:r>
            <a:endParaRPr lang="en-AU" sz="2800" i="1"/>
          </a:p>
        </p:txBody>
      </p:sp>
      <p:sp>
        <p:nvSpPr>
          <p:cNvPr id="17413" name="Rectangle 3">
            <a:extLst>
              <a:ext uri="{FF2B5EF4-FFF2-40B4-BE49-F238E27FC236}">
                <a16:creationId xmlns:a16="http://schemas.microsoft.com/office/drawing/2014/main" id="{5FF688EE-F819-39ED-CD7A-4130EC5B390C}"/>
              </a:ext>
            </a:extLst>
          </p:cNvPr>
          <p:cNvSpPr>
            <a:spLocks noGrp="1" noChangeArrowheads="1"/>
          </p:cNvSpPr>
          <p:nvPr>
            <p:ph type="body" idx="1"/>
          </p:nvPr>
        </p:nvSpPr>
        <p:spPr>
          <a:xfrm>
            <a:off x="2819400" y="2133600"/>
            <a:ext cx="7086600" cy="1066800"/>
          </a:xfrm>
        </p:spPr>
        <p:txBody>
          <a:bodyPr>
            <a:normAutofit fontScale="92500" lnSpcReduction="10000"/>
          </a:bodyPr>
          <a:lstStyle/>
          <a:p>
            <a:pPr eaLnBrk="1" hangingPunct="1"/>
            <a:r>
              <a:rPr lang="en-US" altLang="en-US"/>
              <a:t>The 5 IP classes are split up based on the value in the 1</a:t>
            </a:r>
            <a:r>
              <a:rPr lang="en-US" altLang="en-US" baseline="30000"/>
              <a:t>st</a:t>
            </a:r>
            <a:r>
              <a:rPr lang="en-US" altLang="en-US"/>
              <a:t> octet:</a:t>
            </a:r>
            <a:endParaRPr lang="en-AU" altLang="en-US"/>
          </a:p>
        </p:txBody>
      </p:sp>
      <p:pic>
        <p:nvPicPr>
          <p:cNvPr id="17414" name="Picture 116" descr="C:\My Documents\TCP_IP\9.jpg">
            <a:extLst>
              <a:ext uri="{FF2B5EF4-FFF2-40B4-BE49-F238E27FC236}">
                <a16:creationId xmlns:a16="http://schemas.microsoft.com/office/drawing/2014/main" id="{B6C82097-E90A-E99C-B060-9111F29C7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52800"/>
            <a:ext cx="62484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559D-E1C4-2685-EE96-C31A2E0294A5}"/>
              </a:ext>
            </a:extLst>
          </p:cNvPr>
          <p:cNvSpPr>
            <a:spLocks noGrp="1"/>
          </p:cNvSpPr>
          <p:nvPr>
            <p:ph type="title"/>
          </p:nvPr>
        </p:nvSpPr>
        <p:spPr/>
        <p:txBody>
          <a:bodyPr/>
          <a:lstStyle/>
          <a:p>
            <a:r>
              <a:rPr lang="en-US" dirty="0"/>
              <a:t>Switch (</a:t>
            </a:r>
            <a:r>
              <a:rPr lang="en-US" dirty="0" err="1"/>
              <a:t>Cont</a:t>
            </a:r>
            <a:r>
              <a:rPr lang="en-US" dirty="0"/>
              <a:t>…)</a:t>
            </a:r>
          </a:p>
        </p:txBody>
      </p:sp>
      <p:sp>
        <p:nvSpPr>
          <p:cNvPr id="3" name="Content Placeholder 2">
            <a:extLst>
              <a:ext uri="{FF2B5EF4-FFF2-40B4-BE49-F238E27FC236}">
                <a16:creationId xmlns:a16="http://schemas.microsoft.com/office/drawing/2014/main" id="{5F903B58-B0A4-D9DE-9252-2095A857093A}"/>
              </a:ext>
            </a:extLst>
          </p:cNvPr>
          <p:cNvSpPr>
            <a:spLocks noGrp="1"/>
          </p:cNvSpPr>
          <p:nvPr>
            <p:ph idx="1"/>
          </p:nvPr>
        </p:nvSpPr>
        <p:spPr/>
        <p:txBody>
          <a:bodyPr>
            <a:normAutofit fontScale="92500" lnSpcReduction="10000"/>
          </a:bodyPr>
          <a:lstStyle/>
          <a:p>
            <a:pPr marL="0" indent="0">
              <a:buNone/>
            </a:pPr>
            <a:r>
              <a:rPr lang="en-US" dirty="0"/>
              <a:t>■ </a:t>
            </a:r>
            <a:r>
              <a:rPr lang="en-US" b="1" dirty="0"/>
              <a:t>Port security:</a:t>
            </a:r>
          </a:p>
          <a:p>
            <a:pPr lvl="1">
              <a:buFont typeface="Wingdings" panose="05000000000000000000" pitchFamily="2" charset="2"/>
              <a:buChar char="Ø"/>
            </a:pPr>
            <a:r>
              <a:rPr lang="en-US" dirty="0"/>
              <a:t> Port security is a feature of a network switch that lets you configure a port for a specific MAC address.</a:t>
            </a:r>
          </a:p>
          <a:p>
            <a:pPr lvl="1">
              <a:buFont typeface="Wingdings" panose="05000000000000000000" pitchFamily="2" charset="2"/>
              <a:buChar char="Ø"/>
            </a:pPr>
            <a:r>
              <a:rPr lang="en-US" dirty="0"/>
              <a:t> This allows you to control which systems can connect to that port on the switch. When an unauthorized system connects to the port on the switch, the switch can temporarily disable the port until the correct system is plugged into the switch, or have the port disabled until an administrator reenables the port.</a:t>
            </a:r>
          </a:p>
          <a:p>
            <a:pPr>
              <a:buFont typeface="Wingdings" panose="05000000000000000000" pitchFamily="2" charset="2"/>
              <a:buChar char="q"/>
            </a:pPr>
            <a:r>
              <a:rPr lang="en-US" b="1" dirty="0"/>
              <a:t>Capability to disable ports:</a:t>
            </a:r>
          </a:p>
          <a:p>
            <a:pPr lvl="1">
              <a:buFont typeface="Wingdings" panose="05000000000000000000" pitchFamily="2" charset="2"/>
              <a:buChar char="Ø"/>
            </a:pPr>
            <a:r>
              <a:rPr lang="en-US" dirty="0"/>
              <a:t> If you have ports on the switch that are not being used, it is a security best practice to disable them so that they cannot be used.</a:t>
            </a:r>
          </a:p>
        </p:txBody>
      </p:sp>
    </p:spTree>
    <p:extLst>
      <p:ext uri="{BB962C8B-B14F-4D97-AF65-F5344CB8AC3E}">
        <p14:creationId xmlns:p14="http://schemas.microsoft.com/office/powerpoint/2010/main" val="16783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a:extLst>
              <a:ext uri="{FF2B5EF4-FFF2-40B4-BE49-F238E27FC236}">
                <a16:creationId xmlns:a16="http://schemas.microsoft.com/office/drawing/2014/main" id="{B918A65A-F744-437E-5A56-80EB1C87914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8435" name="Slide Number Placeholder 4">
            <a:extLst>
              <a:ext uri="{FF2B5EF4-FFF2-40B4-BE49-F238E27FC236}">
                <a16:creationId xmlns:a16="http://schemas.microsoft.com/office/drawing/2014/main" id="{44EAEA7A-FB8D-91FB-22D0-B68F183A9B2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220E4BA-86A3-493D-8344-DC99393F7EC7}" type="slidenum">
              <a:rPr lang="en-AU" altLang="en-US" sz="2800">
                <a:latin typeface="Tahoma" panose="020B0604030504040204" pitchFamily="34" charset="0"/>
              </a:rPr>
              <a:pPr>
                <a:spcBef>
                  <a:spcPct val="0"/>
                </a:spcBef>
                <a:buClrTx/>
                <a:buSzTx/>
                <a:buFontTx/>
                <a:buNone/>
              </a:pPr>
              <a:t>60</a:t>
            </a:fld>
            <a:endParaRPr lang="en-AU" altLang="en-US" sz="2800">
              <a:latin typeface="Tahoma" panose="020B0604030504040204" pitchFamily="34" charset="0"/>
            </a:endParaRPr>
          </a:p>
        </p:txBody>
      </p:sp>
      <p:sp>
        <p:nvSpPr>
          <p:cNvPr id="83970" name="Rectangle 2">
            <a:extLst>
              <a:ext uri="{FF2B5EF4-FFF2-40B4-BE49-F238E27FC236}">
                <a16:creationId xmlns:a16="http://schemas.microsoft.com/office/drawing/2014/main" id="{AD980740-3F3C-66CA-BA80-221877B95FFA}"/>
              </a:ext>
            </a:extLst>
          </p:cNvPr>
          <p:cNvSpPr>
            <a:spLocks noGrp="1" noChangeArrowheads="1"/>
          </p:cNvSpPr>
          <p:nvPr>
            <p:ph type="title"/>
          </p:nvPr>
        </p:nvSpPr>
        <p:spPr/>
        <p:txBody>
          <a:bodyPr/>
          <a:lstStyle/>
          <a:p>
            <a:pPr eaLnBrk="1" hangingPunct="1">
              <a:defRPr/>
            </a:pPr>
            <a:r>
              <a:rPr lang="en-US"/>
              <a:t>IP Address Classes </a:t>
            </a:r>
            <a:r>
              <a:rPr lang="en-US" sz="2800" i="1"/>
              <a:t>(Cont.)</a:t>
            </a:r>
            <a:endParaRPr lang="en-AU" sz="2800" i="1"/>
          </a:p>
        </p:txBody>
      </p:sp>
      <p:sp>
        <p:nvSpPr>
          <p:cNvPr id="18437" name="Rectangle 3">
            <a:extLst>
              <a:ext uri="{FF2B5EF4-FFF2-40B4-BE49-F238E27FC236}">
                <a16:creationId xmlns:a16="http://schemas.microsoft.com/office/drawing/2014/main" id="{2318270F-B34C-9B56-011D-58CF2102989F}"/>
              </a:ext>
            </a:extLst>
          </p:cNvPr>
          <p:cNvSpPr>
            <a:spLocks noGrp="1" noChangeArrowheads="1"/>
          </p:cNvSpPr>
          <p:nvPr>
            <p:ph type="body" idx="1"/>
          </p:nvPr>
        </p:nvSpPr>
        <p:spPr/>
        <p:txBody>
          <a:bodyPr/>
          <a:lstStyle/>
          <a:p>
            <a:pPr eaLnBrk="1" hangingPunct="1"/>
            <a:r>
              <a:rPr lang="en-US" altLang="en-US"/>
              <a:t>Using the ranges, you can determine the class of an address from its 1</a:t>
            </a:r>
            <a:r>
              <a:rPr lang="en-US" altLang="en-US" baseline="30000"/>
              <a:t>st</a:t>
            </a:r>
            <a:r>
              <a:rPr lang="en-US" altLang="en-US"/>
              <a:t> octet value.</a:t>
            </a:r>
          </a:p>
          <a:p>
            <a:pPr eaLnBrk="1" hangingPunct="1"/>
            <a:r>
              <a:rPr lang="en-US" altLang="en-US"/>
              <a:t>An address beginning with 120 is a Class A address, 155 is a Class B address &amp; 220 is a Class C address.</a:t>
            </a:r>
            <a:endParaRPr lang="en-AU"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a:extLst>
              <a:ext uri="{FF2B5EF4-FFF2-40B4-BE49-F238E27FC236}">
                <a16:creationId xmlns:a16="http://schemas.microsoft.com/office/drawing/2014/main" id="{ACE31C75-AD89-3F6F-750E-C86CC191E5C8}"/>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19459" name="Slide Number Placeholder 4">
            <a:extLst>
              <a:ext uri="{FF2B5EF4-FFF2-40B4-BE49-F238E27FC236}">
                <a16:creationId xmlns:a16="http://schemas.microsoft.com/office/drawing/2014/main" id="{8DC6515A-E2BF-B58A-2FC8-299515BBD7A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AA8CB53-0DB3-4042-997C-D3B36FEDFF9B}" type="slidenum">
              <a:rPr lang="en-AU" altLang="en-US" sz="2800">
                <a:latin typeface="Tahoma" panose="020B0604030504040204" pitchFamily="34" charset="0"/>
              </a:rPr>
              <a:pPr>
                <a:spcBef>
                  <a:spcPct val="0"/>
                </a:spcBef>
                <a:buClrTx/>
                <a:buSzTx/>
                <a:buFontTx/>
                <a:buNone/>
              </a:pPr>
              <a:t>61</a:t>
            </a:fld>
            <a:endParaRPr lang="en-AU" altLang="en-US" sz="2800">
              <a:latin typeface="Tahoma" panose="020B0604030504040204" pitchFamily="34" charset="0"/>
            </a:endParaRPr>
          </a:p>
        </p:txBody>
      </p:sp>
      <p:sp>
        <p:nvSpPr>
          <p:cNvPr id="84994" name="Rectangle 2">
            <a:extLst>
              <a:ext uri="{FF2B5EF4-FFF2-40B4-BE49-F238E27FC236}">
                <a16:creationId xmlns:a16="http://schemas.microsoft.com/office/drawing/2014/main" id="{621558BC-8EAF-7562-810E-BC7018144B2A}"/>
              </a:ext>
            </a:extLst>
          </p:cNvPr>
          <p:cNvSpPr>
            <a:spLocks noGrp="1" noChangeArrowheads="1"/>
          </p:cNvSpPr>
          <p:nvPr>
            <p:ph type="title"/>
          </p:nvPr>
        </p:nvSpPr>
        <p:spPr>
          <a:xfrm>
            <a:off x="3344864" y="990600"/>
            <a:ext cx="6561137" cy="914400"/>
          </a:xfrm>
        </p:spPr>
        <p:txBody>
          <a:bodyPr>
            <a:normAutofit fontScale="90000"/>
          </a:bodyPr>
          <a:lstStyle/>
          <a:p>
            <a:pPr eaLnBrk="1" hangingPunct="1">
              <a:defRPr/>
            </a:pPr>
            <a:r>
              <a:rPr lang="en-US"/>
              <a:t>Are You the Host or the Network?</a:t>
            </a:r>
            <a:endParaRPr lang="en-AU"/>
          </a:p>
        </p:txBody>
      </p:sp>
      <p:sp>
        <p:nvSpPr>
          <p:cNvPr id="19461" name="Rectangle 3">
            <a:extLst>
              <a:ext uri="{FF2B5EF4-FFF2-40B4-BE49-F238E27FC236}">
                <a16:creationId xmlns:a16="http://schemas.microsoft.com/office/drawing/2014/main" id="{E158526B-1C6B-373C-DF9C-9F573A695E2A}"/>
              </a:ext>
            </a:extLst>
          </p:cNvPr>
          <p:cNvSpPr>
            <a:spLocks noGrp="1" noChangeArrowheads="1"/>
          </p:cNvSpPr>
          <p:nvPr>
            <p:ph type="body" idx="1"/>
          </p:nvPr>
        </p:nvSpPr>
        <p:spPr>
          <a:xfrm>
            <a:off x="2819400" y="2133600"/>
            <a:ext cx="7086600" cy="1447800"/>
          </a:xfrm>
        </p:spPr>
        <p:txBody>
          <a:bodyPr>
            <a:normAutofit fontScale="85000" lnSpcReduction="10000"/>
          </a:bodyPr>
          <a:lstStyle/>
          <a:p>
            <a:pPr eaLnBrk="1" hangingPunct="1"/>
            <a:r>
              <a:rPr lang="en-US" altLang="en-US"/>
              <a:t>The 32 bits of the IP address are divided into Network &amp; Host portions, with the octets assigned as a part of one or the other.</a:t>
            </a:r>
            <a:endParaRPr lang="en-AU" altLang="en-US"/>
          </a:p>
        </p:txBody>
      </p:sp>
      <p:grpSp>
        <p:nvGrpSpPr>
          <p:cNvPr id="19462" name="Group 69">
            <a:extLst>
              <a:ext uri="{FF2B5EF4-FFF2-40B4-BE49-F238E27FC236}">
                <a16:creationId xmlns:a16="http://schemas.microsoft.com/office/drawing/2014/main" id="{7A18AA7C-2FD0-AA7A-BFC6-280FB77C9D6D}"/>
              </a:ext>
            </a:extLst>
          </p:cNvPr>
          <p:cNvGrpSpPr>
            <a:grpSpLocks/>
          </p:cNvGrpSpPr>
          <p:nvPr/>
        </p:nvGrpSpPr>
        <p:grpSpPr bwMode="auto">
          <a:xfrm>
            <a:off x="2895600" y="3581401"/>
            <a:ext cx="6561138" cy="2671763"/>
            <a:chOff x="-3" y="-3"/>
            <a:chExt cx="4133" cy="2214"/>
          </a:xfrm>
        </p:grpSpPr>
        <p:grpSp>
          <p:nvGrpSpPr>
            <p:cNvPr id="19463" name="Group 67">
              <a:extLst>
                <a:ext uri="{FF2B5EF4-FFF2-40B4-BE49-F238E27FC236}">
                  <a16:creationId xmlns:a16="http://schemas.microsoft.com/office/drawing/2014/main" id="{7456FD02-EBC2-B8B8-7A88-F88FED63F6BD}"/>
                </a:ext>
              </a:extLst>
            </p:cNvPr>
            <p:cNvGrpSpPr>
              <a:grpSpLocks/>
            </p:cNvGrpSpPr>
            <p:nvPr/>
          </p:nvGrpSpPr>
          <p:grpSpPr bwMode="auto">
            <a:xfrm>
              <a:off x="0" y="0"/>
              <a:ext cx="4127" cy="2208"/>
              <a:chOff x="0" y="0"/>
              <a:chExt cx="4127" cy="2208"/>
            </a:xfrm>
          </p:grpSpPr>
          <p:grpSp>
            <p:nvGrpSpPr>
              <p:cNvPr id="19465" name="Group 26">
                <a:extLst>
                  <a:ext uri="{FF2B5EF4-FFF2-40B4-BE49-F238E27FC236}">
                    <a16:creationId xmlns:a16="http://schemas.microsoft.com/office/drawing/2014/main" id="{5D57B996-E4FB-15C6-BBC2-02D61C7A4223}"/>
                  </a:ext>
                </a:extLst>
              </p:cNvPr>
              <p:cNvGrpSpPr>
                <a:grpSpLocks/>
              </p:cNvGrpSpPr>
              <p:nvPr/>
            </p:nvGrpSpPr>
            <p:grpSpPr bwMode="auto">
              <a:xfrm>
                <a:off x="0" y="0"/>
                <a:ext cx="4127" cy="556"/>
                <a:chOff x="0" y="0"/>
                <a:chExt cx="4127" cy="556"/>
              </a:xfrm>
            </p:grpSpPr>
            <p:sp>
              <p:nvSpPr>
                <p:cNvPr id="19526" name="Rectangle 4">
                  <a:extLst>
                    <a:ext uri="{FF2B5EF4-FFF2-40B4-BE49-F238E27FC236}">
                      <a16:creationId xmlns:a16="http://schemas.microsoft.com/office/drawing/2014/main" id="{FA41B395-8AED-94DC-DFD6-85C58BDD3669}"/>
                    </a:ext>
                  </a:extLst>
                </p:cNvPr>
                <p:cNvSpPr>
                  <a:spLocks noChangeArrowheads="1"/>
                </p:cNvSpPr>
                <p:nvPr/>
              </p:nvSpPr>
              <p:spPr bwMode="auto">
                <a:xfrm>
                  <a:off x="43" y="0"/>
                  <a:ext cx="404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800" b="1">
                      <a:solidFill>
                        <a:srgbClr val="993366"/>
                      </a:solidFill>
                      <a:latin typeface="Arial" panose="020B0604020202020204" pitchFamily="34" charset="0"/>
                      <a:cs typeface="Times New Roman" panose="02020603050405020304" pitchFamily="18" charset="0"/>
                    </a:rPr>
                    <a:t>Network &amp; Host Representation</a:t>
                  </a:r>
                  <a:endParaRPr lang="en-AU" altLang="en-US" sz="18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r>
                    <a:rPr lang="en-AU" altLang="en-US" sz="1800" b="1">
                      <a:solidFill>
                        <a:srgbClr val="993366"/>
                      </a:solidFill>
                      <a:latin typeface="Arial" panose="020B0604020202020204" pitchFamily="34" charset="0"/>
                      <a:cs typeface="Times New Roman" panose="02020603050405020304" pitchFamily="18" charset="0"/>
                    </a:rPr>
                    <a:t>By IP Address Class </a:t>
                  </a:r>
                  <a:endParaRPr lang="en-AU" altLang="en-US" sz="18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800">
                    <a:solidFill>
                      <a:schemeClr val="tx1"/>
                    </a:solidFill>
                    <a:latin typeface="Arial" panose="020B0604020202020204" pitchFamily="34" charset="0"/>
                  </a:endParaRPr>
                </a:p>
              </p:txBody>
            </p:sp>
            <p:sp>
              <p:nvSpPr>
                <p:cNvPr id="19527" name="Rectangle 25">
                  <a:extLst>
                    <a:ext uri="{FF2B5EF4-FFF2-40B4-BE49-F238E27FC236}">
                      <a16:creationId xmlns:a16="http://schemas.microsoft.com/office/drawing/2014/main" id="{61705440-2554-61E0-5C8D-47D87DA7D81C}"/>
                    </a:ext>
                  </a:extLst>
                </p:cNvPr>
                <p:cNvSpPr>
                  <a:spLocks noChangeArrowheads="1"/>
                </p:cNvSpPr>
                <p:nvPr/>
              </p:nvSpPr>
              <p:spPr bwMode="auto">
                <a:xfrm>
                  <a:off x="0" y="0"/>
                  <a:ext cx="412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6" name="Group 28">
                <a:extLst>
                  <a:ext uri="{FF2B5EF4-FFF2-40B4-BE49-F238E27FC236}">
                    <a16:creationId xmlns:a16="http://schemas.microsoft.com/office/drawing/2014/main" id="{9519086C-0203-E6BB-440E-DBFA23F1CCC4}"/>
                  </a:ext>
                </a:extLst>
              </p:cNvPr>
              <p:cNvGrpSpPr>
                <a:grpSpLocks/>
              </p:cNvGrpSpPr>
              <p:nvPr/>
            </p:nvGrpSpPr>
            <p:grpSpPr bwMode="auto">
              <a:xfrm>
                <a:off x="0" y="556"/>
                <a:ext cx="825" cy="413"/>
                <a:chOff x="0" y="556"/>
                <a:chExt cx="825" cy="413"/>
              </a:xfrm>
            </p:grpSpPr>
            <p:sp>
              <p:nvSpPr>
                <p:cNvPr id="19524" name="Rectangle 5">
                  <a:extLst>
                    <a:ext uri="{FF2B5EF4-FFF2-40B4-BE49-F238E27FC236}">
                      <a16:creationId xmlns:a16="http://schemas.microsoft.com/office/drawing/2014/main" id="{77604678-ED94-FE48-CFF2-E7FC1C0EB792}"/>
                    </a:ext>
                  </a:extLst>
                </p:cNvPr>
                <p:cNvSpPr>
                  <a:spLocks noChangeArrowheads="1"/>
                </p:cNvSpPr>
                <p:nvPr/>
              </p:nvSpPr>
              <p:spPr bwMode="auto">
                <a:xfrm>
                  <a:off x="43"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Class</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25" name="Rectangle 27">
                  <a:extLst>
                    <a:ext uri="{FF2B5EF4-FFF2-40B4-BE49-F238E27FC236}">
                      <a16:creationId xmlns:a16="http://schemas.microsoft.com/office/drawing/2014/main" id="{24AD785E-67A1-FAF8-AA39-CFA55A9AAD59}"/>
                    </a:ext>
                  </a:extLst>
                </p:cNvPr>
                <p:cNvSpPr>
                  <a:spLocks noChangeArrowheads="1"/>
                </p:cNvSpPr>
                <p:nvPr/>
              </p:nvSpPr>
              <p:spPr bwMode="auto">
                <a:xfrm>
                  <a:off x="0"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7" name="Group 30">
                <a:extLst>
                  <a:ext uri="{FF2B5EF4-FFF2-40B4-BE49-F238E27FC236}">
                    <a16:creationId xmlns:a16="http://schemas.microsoft.com/office/drawing/2014/main" id="{2DD80F2B-B1B0-2EE9-2B08-BA61AF5E98F8}"/>
                  </a:ext>
                </a:extLst>
              </p:cNvPr>
              <p:cNvGrpSpPr>
                <a:grpSpLocks/>
              </p:cNvGrpSpPr>
              <p:nvPr/>
            </p:nvGrpSpPr>
            <p:grpSpPr bwMode="auto">
              <a:xfrm>
                <a:off x="825" y="556"/>
                <a:ext cx="825" cy="413"/>
                <a:chOff x="825" y="556"/>
                <a:chExt cx="825" cy="413"/>
              </a:xfrm>
            </p:grpSpPr>
            <p:sp>
              <p:nvSpPr>
                <p:cNvPr id="19522" name="Rectangle 6">
                  <a:extLst>
                    <a:ext uri="{FF2B5EF4-FFF2-40B4-BE49-F238E27FC236}">
                      <a16:creationId xmlns:a16="http://schemas.microsoft.com/office/drawing/2014/main" id="{41F16A08-7534-FC83-1EA8-427C6A5F4C72}"/>
                    </a:ext>
                  </a:extLst>
                </p:cNvPr>
                <p:cNvSpPr>
                  <a:spLocks noChangeArrowheads="1"/>
                </p:cNvSpPr>
                <p:nvPr/>
              </p:nvSpPr>
              <p:spPr bwMode="auto">
                <a:xfrm>
                  <a:off x="868"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Octet1</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2400">
                    <a:solidFill>
                      <a:schemeClr val="tx1"/>
                    </a:solidFill>
                    <a:latin typeface="Arial" panose="020B0604020202020204" pitchFamily="34" charset="0"/>
                  </a:endParaRPr>
                </a:p>
              </p:txBody>
            </p:sp>
            <p:sp>
              <p:nvSpPr>
                <p:cNvPr id="19523" name="Rectangle 29">
                  <a:extLst>
                    <a:ext uri="{FF2B5EF4-FFF2-40B4-BE49-F238E27FC236}">
                      <a16:creationId xmlns:a16="http://schemas.microsoft.com/office/drawing/2014/main" id="{15C0ADE3-81C1-CFF8-4E20-3B84432F9609}"/>
                    </a:ext>
                  </a:extLst>
                </p:cNvPr>
                <p:cNvSpPr>
                  <a:spLocks noChangeArrowheads="1"/>
                </p:cNvSpPr>
                <p:nvPr/>
              </p:nvSpPr>
              <p:spPr bwMode="auto">
                <a:xfrm>
                  <a:off x="825"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8" name="Group 32">
                <a:extLst>
                  <a:ext uri="{FF2B5EF4-FFF2-40B4-BE49-F238E27FC236}">
                    <a16:creationId xmlns:a16="http://schemas.microsoft.com/office/drawing/2014/main" id="{F0CA435F-3338-410F-A720-FF5026C722C4}"/>
                  </a:ext>
                </a:extLst>
              </p:cNvPr>
              <p:cNvGrpSpPr>
                <a:grpSpLocks/>
              </p:cNvGrpSpPr>
              <p:nvPr/>
            </p:nvGrpSpPr>
            <p:grpSpPr bwMode="auto">
              <a:xfrm>
                <a:off x="1650" y="556"/>
                <a:ext cx="825" cy="413"/>
                <a:chOff x="1650" y="556"/>
                <a:chExt cx="825" cy="413"/>
              </a:xfrm>
            </p:grpSpPr>
            <p:sp>
              <p:nvSpPr>
                <p:cNvPr id="19520" name="Rectangle 7">
                  <a:extLst>
                    <a:ext uri="{FF2B5EF4-FFF2-40B4-BE49-F238E27FC236}">
                      <a16:creationId xmlns:a16="http://schemas.microsoft.com/office/drawing/2014/main" id="{1944A8CC-6F32-80EA-0AE3-CF37831043B6}"/>
                    </a:ext>
                  </a:extLst>
                </p:cNvPr>
                <p:cNvSpPr>
                  <a:spLocks noChangeArrowheads="1"/>
                </p:cNvSpPr>
                <p:nvPr/>
              </p:nvSpPr>
              <p:spPr bwMode="auto">
                <a:xfrm>
                  <a:off x="1693" y="556"/>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Octet2</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21" name="Rectangle 31">
                  <a:extLst>
                    <a:ext uri="{FF2B5EF4-FFF2-40B4-BE49-F238E27FC236}">
                      <a16:creationId xmlns:a16="http://schemas.microsoft.com/office/drawing/2014/main" id="{803C954F-C9CC-3360-623F-64D9E2C2CEC4}"/>
                    </a:ext>
                  </a:extLst>
                </p:cNvPr>
                <p:cNvSpPr>
                  <a:spLocks noChangeArrowheads="1"/>
                </p:cNvSpPr>
                <p:nvPr/>
              </p:nvSpPr>
              <p:spPr bwMode="auto">
                <a:xfrm>
                  <a:off x="1650" y="556"/>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69" name="Group 34">
                <a:extLst>
                  <a:ext uri="{FF2B5EF4-FFF2-40B4-BE49-F238E27FC236}">
                    <a16:creationId xmlns:a16="http://schemas.microsoft.com/office/drawing/2014/main" id="{A5556862-F3A2-1CCA-3AC4-12B1067A5EFE}"/>
                  </a:ext>
                </a:extLst>
              </p:cNvPr>
              <p:cNvGrpSpPr>
                <a:grpSpLocks/>
              </p:cNvGrpSpPr>
              <p:nvPr/>
            </p:nvGrpSpPr>
            <p:grpSpPr bwMode="auto">
              <a:xfrm>
                <a:off x="2475" y="556"/>
                <a:ext cx="826" cy="413"/>
                <a:chOff x="2475" y="556"/>
                <a:chExt cx="826" cy="413"/>
              </a:xfrm>
            </p:grpSpPr>
            <p:sp>
              <p:nvSpPr>
                <p:cNvPr id="19518" name="Rectangle 8">
                  <a:extLst>
                    <a:ext uri="{FF2B5EF4-FFF2-40B4-BE49-F238E27FC236}">
                      <a16:creationId xmlns:a16="http://schemas.microsoft.com/office/drawing/2014/main" id="{02649F2F-8CCF-CBC3-0137-A8F89C8A9B40}"/>
                    </a:ext>
                  </a:extLst>
                </p:cNvPr>
                <p:cNvSpPr>
                  <a:spLocks noChangeArrowheads="1"/>
                </p:cNvSpPr>
                <p:nvPr/>
              </p:nvSpPr>
              <p:spPr bwMode="auto">
                <a:xfrm>
                  <a:off x="2518" y="556"/>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Octet3</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19" name="Rectangle 33">
                  <a:extLst>
                    <a:ext uri="{FF2B5EF4-FFF2-40B4-BE49-F238E27FC236}">
                      <a16:creationId xmlns:a16="http://schemas.microsoft.com/office/drawing/2014/main" id="{855832F4-55BE-7D51-9FF2-2A01FC65610E}"/>
                    </a:ext>
                  </a:extLst>
                </p:cNvPr>
                <p:cNvSpPr>
                  <a:spLocks noChangeArrowheads="1"/>
                </p:cNvSpPr>
                <p:nvPr/>
              </p:nvSpPr>
              <p:spPr bwMode="auto">
                <a:xfrm>
                  <a:off x="2475" y="556"/>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0" name="Group 36">
                <a:extLst>
                  <a:ext uri="{FF2B5EF4-FFF2-40B4-BE49-F238E27FC236}">
                    <a16:creationId xmlns:a16="http://schemas.microsoft.com/office/drawing/2014/main" id="{204743C2-B062-AB2B-DF76-F5AAA9DBAA16}"/>
                  </a:ext>
                </a:extLst>
              </p:cNvPr>
              <p:cNvGrpSpPr>
                <a:grpSpLocks/>
              </p:cNvGrpSpPr>
              <p:nvPr/>
            </p:nvGrpSpPr>
            <p:grpSpPr bwMode="auto">
              <a:xfrm>
                <a:off x="3301" y="556"/>
                <a:ext cx="826" cy="413"/>
                <a:chOff x="3301" y="556"/>
                <a:chExt cx="826" cy="413"/>
              </a:xfrm>
            </p:grpSpPr>
            <p:sp>
              <p:nvSpPr>
                <p:cNvPr id="19516" name="Rectangle 9">
                  <a:extLst>
                    <a:ext uri="{FF2B5EF4-FFF2-40B4-BE49-F238E27FC236}">
                      <a16:creationId xmlns:a16="http://schemas.microsoft.com/office/drawing/2014/main" id="{B7ADA6F8-5CD8-9737-C639-C5D6AA9FE5D5}"/>
                    </a:ext>
                  </a:extLst>
                </p:cNvPr>
                <p:cNvSpPr>
                  <a:spLocks noChangeArrowheads="1"/>
                </p:cNvSpPr>
                <p:nvPr/>
              </p:nvSpPr>
              <p:spPr bwMode="auto">
                <a:xfrm>
                  <a:off x="3344" y="556"/>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lgn="ctr">
                    <a:spcBef>
                      <a:spcPct val="0"/>
                    </a:spcBef>
                    <a:buClrTx/>
                    <a:buSzTx/>
                    <a:buFontTx/>
                    <a:buNone/>
                  </a:pPr>
                  <a:r>
                    <a:rPr lang="en-AU" altLang="en-US" sz="1600" b="1" i="1">
                      <a:solidFill>
                        <a:srgbClr val="993366"/>
                      </a:solidFill>
                      <a:latin typeface="Arial" panose="020B0604020202020204" pitchFamily="34" charset="0"/>
                      <a:cs typeface="Times New Roman" panose="02020603050405020304" pitchFamily="18" charset="0"/>
                    </a:rPr>
                    <a:t>Octet4</a:t>
                  </a:r>
                  <a:endParaRPr lang="en-AU" altLang="en-US" sz="1600">
                    <a:solidFill>
                      <a:schemeClr val="tx1"/>
                    </a:solidFill>
                    <a:latin typeface="Arial" panose="020B0604020202020204" pitchFamily="34" charset="0"/>
                    <a:cs typeface="Times New Roman" panose="02020603050405020304" pitchFamily="18" charset="0"/>
                  </a:endParaRPr>
                </a:p>
                <a:p>
                  <a:pPr algn="ctr">
                    <a:spcBef>
                      <a:spcPct val="0"/>
                    </a:spcBef>
                    <a:buClrTx/>
                    <a:buSzTx/>
                    <a:buFontTx/>
                    <a:buNone/>
                  </a:pPr>
                  <a:endParaRPr lang="en-AU" altLang="en-US" sz="1600">
                    <a:solidFill>
                      <a:schemeClr val="tx1"/>
                    </a:solidFill>
                    <a:latin typeface="Arial" panose="020B0604020202020204" pitchFamily="34" charset="0"/>
                  </a:endParaRPr>
                </a:p>
              </p:txBody>
            </p:sp>
            <p:sp>
              <p:nvSpPr>
                <p:cNvPr id="19517" name="Rectangle 35">
                  <a:extLst>
                    <a:ext uri="{FF2B5EF4-FFF2-40B4-BE49-F238E27FC236}">
                      <a16:creationId xmlns:a16="http://schemas.microsoft.com/office/drawing/2014/main" id="{DC91D5BD-AD58-3DA6-9754-07D39E8D826D}"/>
                    </a:ext>
                  </a:extLst>
                </p:cNvPr>
                <p:cNvSpPr>
                  <a:spLocks noChangeArrowheads="1"/>
                </p:cNvSpPr>
                <p:nvPr/>
              </p:nvSpPr>
              <p:spPr bwMode="auto">
                <a:xfrm>
                  <a:off x="3301" y="556"/>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1" name="Group 38">
                <a:extLst>
                  <a:ext uri="{FF2B5EF4-FFF2-40B4-BE49-F238E27FC236}">
                    <a16:creationId xmlns:a16="http://schemas.microsoft.com/office/drawing/2014/main" id="{979F5CF0-8F11-4491-6DC5-66BFEDE1A6A2}"/>
                  </a:ext>
                </a:extLst>
              </p:cNvPr>
              <p:cNvGrpSpPr>
                <a:grpSpLocks/>
              </p:cNvGrpSpPr>
              <p:nvPr/>
            </p:nvGrpSpPr>
            <p:grpSpPr bwMode="auto">
              <a:xfrm>
                <a:off x="0" y="969"/>
                <a:ext cx="825" cy="413"/>
                <a:chOff x="0" y="969"/>
                <a:chExt cx="825" cy="413"/>
              </a:xfrm>
            </p:grpSpPr>
            <p:sp>
              <p:nvSpPr>
                <p:cNvPr id="19514" name="Rectangle 10">
                  <a:extLst>
                    <a:ext uri="{FF2B5EF4-FFF2-40B4-BE49-F238E27FC236}">
                      <a16:creationId xmlns:a16="http://schemas.microsoft.com/office/drawing/2014/main" id="{846AD1CB-D777-F1C5-74C4-8E67A34F4270}"/>
                    </a:ext>
                  </a:extLst>
                </p:cNvPr>
                <p:cNvSpPr>
                  <a:spLocks noChangeArrowheads="1"/>
                </p:cNvSpPr>
                <p:nvPr/>
              </p:nvSpPr>
              <p:spPr bwMode="auto">
                <a:xfrm>
                  <a:off x="43"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A</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5" name="Rectangle 37">
                  <a:extLst>
                    <a:ext uri="{FF2B5EF4-FFF2-40B4-BE49-F238E27FC236}">
                      <a16:creationId xmlns:a16="http://schemas.microsoft.com/office/drawing/2014/main" id="{5162681C-F5C0-F02F-1846-E39A369130A5}"/>
                    </a:ext>
                  </a:extLst>
                </p:cNvPr>
                <p:cNvSpPr>
                  <a:spLocks noChangeArrowheads="1"/>
                </p:cNvSpPr>
                <p:nvPr/>
              </p:nvSpPr>
              <p:spPr bwMode="auto">
                <a:xfrm>
                  <a:off x="0"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2" name="Group 40">
                <a:extLst>
                  <a:ext uri="{FF2B5EF4-FFF2-40B4-BE49-F238E27FC236}">
                    <a16:creationId xmlns:a16="http://schemas.microsoft.com/office/drawing/2014/main" id="{6D743C4F-1240-2F3D-0604-6D5CE3CCC577}"/>
                  </a:ext>
                </a:extLst>
              </p:cNvPr>
              <p:cNvGrpSpPr>
                <a:grpSpLocks/>
              </p:cNvGrpSpPr>
              <p:nvPr/>
            </p:nvGrpSpPr>
            <p:grpSpPr bwMode="auto">
              <a:xfrm>
                <a:off x="825" y="969"/>
                <a:ext cx="825" cy="413"/>
                <a:chOff x="825" y="969"/>
                <a:chExt cx="825" cy="413"/>
              </a:xfrm>
            </p:grpSpPr>
            <p:sp>
              <p:nvSpPr>
                <p:cNvPr id="19512" name="Rectangle 11">
                  <a:extLst>
                    <a:ext uri="{FF2B5EF4-FFF2-40B4-BE49-F238E27FC236}">
                      <a16:creationId xmlns:a16="http://schemas.microsoft.com/office/drawing/2014/main" id="{7A043B7F-3A8D-6D3E-5C97-368ACE98BB31}"/>
                    </a:ext>
                  </a:extLst>
                </p:cNvPr>
                <p:cNvSpPr>
                  <a:spLocks noChangeArrowheads="1"/>
                </p:cNvSpPr>
                <p:nvPr/>
              </p:nvSpPr>
              <p:spPr bwMode="auto">
                <a:xfrm>
                  <a:off x="868"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3" name="Rectangle 39">
                  <a:extLst>
                    <a:ext uri="{FF2B5EF4-FFF2-40B4-BE49-F238E27FC236}">
                      <a16:creationId xmlns:a16="http://schemas.microsoft.com/office/drawing/2014/main" id="{66DBBC84-3B58-F911-BC2D-58511EDC28FF}"/>
                    </a:ext>
                  </a:extLst>
                </p:cNvPr>
                <p:cNvSpPr>
                  <a:spLocks noChangeArrowheads="1"/>
                </p:cNvSpPr>
                <p:nvPr/>
              </p:nvSpPr>
              <p:spPr bwMode="auto">
                <a:xfrm>
                  <a:off x="825"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3" name="Group 42">
                <a:extLst>
                  <a:ext uri="{FF2B5EF4-FFF2-40B4-BE49-F238E27FC236}">
                    <a16:creationId xmlns:a16="http://schemas.microsoft.com/office/drawing/2014/main" id="{D9F07E1F-4E79-9218-A79B-8A5E1E1900BD}"/>
                  </a:ext>
                </a:extLst>
              </p:cNvPr>
              <p:cNvGrpSpPr>
                <a:grpSpLocks/>
              </p:cNvGrpSpPr>
              <p:nvPr/>
            </p:nvGrpSpPr>
            <p:grpSpPr bwMode="auto">
              <a:xfrm>
                <a:off x="1650" y="969"/>
                <a:ext cx="825" cy="413"/>
                <a:chOff x="1650" y="969"/>
                <a:chExt cx="825" cy="413"/>
              </a:xfrm>
            </p:grpSpPr>
            <p:sp>
              <p:nvSpPr>
                <p:cNvPr id="19510" name="Rectangle 12">
                  <a:extLst>
                    <a:ext uri="{FF2B5EF4-FFF2-40B4-BE49-F238E27FC236}">
                      <a16:creationId xmlns:a16="http://schemas.microsoft.com/office/drawing/2014/main" id="{617C4C6E-C2E6-B213-6D39-565B4F7B7FD9}"/>
                    </a:ext>
                  </a:extLst>
                </p:cNvPr>
                <p:cNvSpPr>
                  <a:spLocks noChangeArrowheads="1"/>
                </p:cNvSpPr>
                <p:nvPr/>
              </p:nvSpPr>
              <p:spPr bwMode="auto">
                <a:xfrm>
                  <a:off x="1693" y="969"/>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11" name="Rectangle 41">
                  <a:extLst>
                    <a:ext uri="{FF2B5EF4-FFF2-40B4-BE49-F238E27FC236}">
                      <a16:creationId xmlns:a16="http://schemas.microsoft.com/office/drawing/2014/main" id="{40155ED7-317B-6197-AD62-9B43348961B4}"/>
                    </a:ext>
                  </a:extLst>
                </p:cNvPr>
                <p:cNvSpPr>
                  <a:spLocks noChangeArrowheads="1"/>
                </p:cNvSpPr>
                <p:nvPr/>
              </p:nvSpPr>
              <p:spPr bwMode="auto">
                <a:xfrm>
                  <a:off x="1650" y="969"/>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4" name="Group 44">
                <a:extLst>
                  <a:ext uri="{FF2B5EF4-FFF2-40B4-BE49-F238E27FC236}">
                    <a16:creationId xmlns:a16="http://schemas.microsoft.com/office/drawing/2014/main" id="{E0F0AEEC-7D16-7858-81AB-352AA76EB658}"/>
                  </a:ext>
                </a:extLst>
              </p:cNvPr>
              <p:cNvGrpSpPr>
                <a:grpSpLocks/>
              </p:cNvGrpSpPr>
              <p:nvPr/>
            </p:nvGrpSpPr>
            <p:grpSpPr bwMode="auto">
              <a:xfrm>
                <a:off x="2475" y="969"/>
                <a:ext cx="826" cy="413"/>
                <a:chOff x="2475" y="969"/>
                <a:chExt cx="826" cy="413"/>
              </a:xfrm>
            </p:grpSpPr>
            <p:sp>
              <p:nvSpPr>
                <p:cNvPr id="19508" name="Rectangle 13">
                  <a:extLst>
                    <a:ext uri="{FF2B5EF4-FFF2-40B4-BE49-F238E27FC236}">
                      <a16:creationId xmlns:a16="http://schemas.microsoft.com/office/drawing/2014/main" id="{2FB1C344-D107-30CE-1058-B789682269F2}"/>
                    </a:ext>
                  </a:extLst>
                </p:cNvPr>
                <p:cNvSpPr>
                  <a:spLocks noChangeArrowheads="1"/>
                </p:cNvSpPr>
                <p:nvPr/>
              </p:nvSpPr>
              <p:spPr bwMode="auto">
                <a:xfrm>
                  <a:off x="2518" y="969"/>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9" name="Rectangle 43">
                  <a:extLst>
                    <a:ext uri="{FF2B5EF4-FFF2-40B4-BE49-F238E27FC236}">
                      <a16:creationId xmlns:a16="http://schemas.microsoft.com/office/drawing/2014/main" id="{B97F7F55-1553-8D5C-4D99-D69401C0496D}"/>
                    </a:ext>
                  </a:extLst>
                </p:cNvPr>
                <p:cNvSpPr>
                  <a:spLocks noChangeArrowheads="1"/>
                </p:cNvSpPr>
                <p:nvPr/>
              </p:nvSpPr>
              <p:spPr bwMode="auto">
                <a:xfrm>
                  <a:off x="2475" y="969"/>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5" name="Group 46">
                <a:extLst>
                  <a:ext uri="{FF2B5EF4-FFF2-40B4-BE49-F238E27FC236}">
                    <a16:creationId xmlns:a16="http://schemas.microsoft.com/office/drawing/2014/main" id="{925F76F9-C0E8-7FA2-A2B7-B7885DF45341}"/>
                  </a:ext>
                </a:extLst>
              </p:cNvPr>
              <p:cNvGrpSpPr>
                <a:grpSpLocks/>
              </p:cNvGrpSpPr>
              <p:nvPr/>
            </p:nvGrpSpPr>
            <p:grpSpPr bwMode="auto">
              <a:xfrm>
                <a:off x="3301" y="969"/>
                <a:ext cx="826" cy="413"/>
                <a:chOff x="3301" y="969"/>
                <a:chExt cx="826" cy="413"/>
              </a:xfrm>
            </p:grpSpPr>
            <p:sp>
              <p:nvSpPr>
                <p:cNvPr id="19506" name="Rectangle 14">
                  <a:extLst>
                    <a:ext uri="{FF2B5EF4-FFF2-40B4-BE49-F238E27FC236}">
                      <a16:creationId xmlns:a16="http://schemas.microsoft.com/office/drawing/2014/main" id="{91FD9986-8EC6-55CE-82F5-A2C8864AE09D}"/>
                    </a:ext>
                  </a:extLst>
                </p:cNvPr>
                <p:cNvSpPr>
                  <a:spLocks noChangeArrowheads="1"/>
                </p:cNvSpPr>
                <p:nvPr/>
              </p:nvSpPr>
              <p:spPr bwMode="auto">
                <a:xfrm>
                  <a:off x="3344" y="969"/>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7" name="Rectangle 45">
                  <a:extLst>
                    <a:ext uri="{FF2B5EF4-FFF2-40B4-BE49-F238E27FC236}">
                      <a16:creationId xmlns:a16="http://schemas.microsoft.com/office/drawing/2014/main" id="{302DD3AF-1484-F805-137E-3CB3D926415F}"/>
                    </a:ext>
                  </a:extLst>
                </p:cNvPr>
                <p:cNvSpPr>
                  <a:spLocks noChangeArrowheads="1"/>
                </p:cNvSpPr>
                <p:nvPr/>
              </p:nvSpPr>
              <p:spPr bwMode="auto">
                <a:xfrm>
                  <a:off x="3301" y="969"/>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6" name="Group 48">
                <a:extLst>
                  <a:ext uri="{FF2B5EF4-FFF2-40B4-BE49-F238E27FC236}">
                    <a16:creationId xmlns:a16="http://schemas.microsoft.com/office/drawing/2014/main" id="{CFE70F64-AE48-D999-F99F-3B06887A5C5A}"/>
                  </a:ext>
                </a:extLst>
              </p:cNvPr>
              <p:cNvGrpSpPr>
                <a:grpSpLocks/>
              </p:cNvGrpSpPr>
              <p:nvPr/>
            </p:nvGrpSpPr>
            <p:grpSpPr bwMode="auto">
              <a:xfrm>
                <a:off x="0" y="1382"/>
                <a:ext cx="825" cy="413"/>
                <a:chOff x="0" y="1382"/>
                <a:chExt cx="825" cy="413"/>
              </a:xfrm>
            </p:grpSpPr>
            <p:sp>
              <p:nvSpPr>
                <p:cNvPr id="19504" name="Rectangle 15">
                  <a:extLst>
                    <a:ext uri="{FF2B5EF4-FFF2-40B4-BE49-F238E27FC236}">
                      <a16:creationId xmlns:a16="http://schemas.microsoft.com/office/drawing/2014/main" id="{D1FA6B06-2BAE-5004-A3AB-81657A08E1F6}"/>
                    </a:ext>
                  </a:extLst>
                </p:cNvPr>
                <p:cNvSpPr>
                  <a:spLocks noChangeArrowheads="1"/>
                </p:cNvSpPr>
                <p:nvPr/>
              </p:nvSpPr>
              <p:spPr bwMode="auto">
                <a:xfrm>
                  <a:off x="43"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B</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505" name="Rectangle 47">
                  <a:extLst>
                    <a:ext uri="{FF2B5EF4-FFF2-40B4-BE49-F238E27FC236}">
                      <a16:creationId xmlns:a16="http://schemas.microsoft.com/office/drawing/2014/main" id="{1293FDE4-010F-3049-848A-2F810020EDA8}"/>
                    </a:ext>
                  </a:extLst>
                </p:cNvPr>
                <p:cNvSpPr>
                  <a:spLocks noChangeArrowheads="1"/>
                </p:cNvSpPr>
                <p:nvPr/>
              </p:nvSpPr>
              <p:spPr bwMode="auto">
                <a:xfrm>
                  <a:off x="0"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7" name="Group 50">
                <a:extLst>
                  <a:ext uri="{FF2B5EF4-FFF2-40B4-BE49-F238E27FC236}">
                    <a16:creationId xmlns:a16="http://schemas.microsoft.com/office/drawing/2014/main" id="{BC793EFB-331A-ABD1-2A68-4DF371E119B3}"/>
                  </a:ext>
                </a:extLst>
              </p:cNvPr>
              <p:cNvGrpSpPr>
                <a:grpSpLocks/>
              </p:cNvGrpSpPr>
              <p:nvPr/>
            </p:nvGrpSpPr>
            <p:grpSpPr bwMode="auto">
              <a:xfrm>
                <a:off x="825" y="1382"/>
                <a:ext cx="825" cy="413"/>
                <a:chOff x="825" y="1382"/>
                <a:chExt cx="825" cy="413"/>
              </a:xfrm>
            </p:grpSpPr>
            <p:sp>
              <p:nvSpPr>
                <p:cNvPr id="19502" name="Rectangle 16">
                  <a:extLst>
                    <a:ext uri="{FF2B5EF4-FFF2-40B4-BE49-F238E27FC236}">
                      <a16:creationId xmlns:a16="http://schemas.microsoft.com/office/drawing/2014/main" id="{0A51ABF0-DA2C-BB3E-6D40-07FA01540DB0}"/>
                    </a:ext>
                  </a:extLst>
                </p:cNvPr>
                <p:cNvSpPr>
                  <a:spLocks noChangeArrowheads="1"/>
                </p:cNvSpPr>
                <p:nvPr/>
              </p:nvSpPr>
              <p:spPr bwMode="auto">
                <a:xfrm>
                  <a:off x="868"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503" name="Rectangle 49">
                  <a:extLst>
                    <a:ext uri="{FF2B5EF4-FFF2-40B4-BE49-F238E27FC236}">
                      <a16:creationId xmlns:a16="http://schemas.microsoft.com/office/drawing/2014/main" id="{E6C528F0-15ED-1ABE-5E83-17DF9E6E8AF2}"/>
                    </a:ext>
                  </a:extLst>
                </p:cNvPr>
                <p:cNvSpPr>
                  <a:spLocks noChangeArrowheads="1"/>
                </p:cNvSpPr>
                <p:nvPr/>
              </p:nvSpPr>
              <p:spPr bwMode="auto">
                <a:xfrm>
                  <a:off x="825"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8" name="Group 52">
                <a:extLst>
                  <a:ext uri="{FF2B5EF4-FFF2-40B4-BE49-F238E27FC236}">
                    <a16:creationId xmlns:a16="http://schemas.microsoft.com/office/drawing/2014/main" id="{B9AAB441-9FC7-239A-DB4B-E995B7182B74}"/>
                  </a:ext>
                </a:extLst>
              </p:cNvPr>
              <p:cNvGrpSpPr>
                <a:grpSpLocks/>
              </p:cNvGrpSpPr>
              <p:nvPr/>
            </p:nvGrpSpPr>
            <p:grpSpPr bwMode="auto">
              <a:xfrm>
                <a:off x="1650" y="1382"/>
                <a:ext cx="825" cy="413"/>
                <a:chOff x="1650" y="1382"/>
                <a:chExt cx="825" cy="413"/>
              </a:xfrm>
            </p:grpSpPr>
            <p:sp>
              <p:nvSpPr>
                <p:cNvPr id="19500" name="Rectangle 17">
                  <a:extLst>
                    <a:ext uri="{FF2B5EF4-FFF2-40B4-BE49-F238E27FC236}">
                      <a16:creationId xmlns:a16="http://schemas.microsoft.com/office/drawing/2014/main" id="{702D29C4-1513-BA06-7D27-37CC700260DF}"/>
                    </a:ext>
                  </a:extLst>
                </p:cNvPr>
                <p:cNvSpPr>
                  <a:spLocks noChangeArrowheads="1"/>
                </p:cNvSpPr>
                <p:nvPr/>
              </p:nvSpPr>
              <p:spPr bwMode="auto">
                <a:xfrm>
                  <a:off x="1693" y="1382"/>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501" name="Rectangle 51">
                  <a:extLst>
                    <a:ext uri="{FF2B5EF4-FFF2-40B4-BE49-F238E27FC236}">
                      <a16:creationId xmlns:a16="http://schemas.microsoft.com/office/drawing/2014/main" id="{0046CF1C-2232-7D2D-D361-49DD6B710494}"/>
                    </a:ext>
                  </a:extLst>
                </p:cNvPr>
                <p:cNvSpPr>
                  <a:spLocks noChangeArrowheads="1"/>
                </p:cNvSpPr>
                <p:nvPr/>
              </p:nvSpPr>
              <p:spPr bwMode="auto">
                <a:xfrm>
                  <a:off x="1650" y="1382"/>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79" name="Group 54">
                <a:extLst>
                  <a:ext uri="{FF2B5EF4-FFF2-40B4-BE49-F238E27FC236}">
                    <a16:creationId xmlns:a16="http://schemas.microsoft.com/office/drawing/2014/main" id="{1765BA02-87FA-DB3B-6BDA-FAEE01E1F410}"/>
                  </a:ext>
                </a:extLst>
              </p:cNvPr>
              <p:cNvGrpSpPr>
                <a:grpSpLocks/>
              </p:cNvGrpSpPr>
              <p:nvPr/>
            </p:nvGrpSpPr>
            <p:grpSpPr bwMode="auto">
              <a:xfrm>
                <a:off x="2475" y="1382"/>
                <a:ext cx="826" cy="413"/>
                <a:chOff x="2475" y="1382"/>
                <a:chExt cx="826" cy="413"/>
              </a:xfrm>
            </p:grpSpPr>
            <p:sp>
              <p:nvSpPr>
                <p:cNvPr id="19498" name="Rectangle 18">
                  <a:extLst>
                    <a:ext uri="{FF2B5EF4-FFF2-40B4-BE49-F238E27FC236}">
                      <a16:creationId xmlns:a16="http://schemas.microsoft.com/office/drawing/2014/main" id="{B15EC908-681A-66AF-8D0B-649F686F41F4}"/>
                    </a:ext>
                  </a:extLst>
                </p:cNvPr>
                <p:cNvSpPr>
                  <a:spLocks noChangeArrowheads="1"/>
                </p:cNvSpPr>
                <p:nvPr/>
              </p:nvSpPr>
              <p:spPr bwMode="auto">
                <a:xfrm>
                  <a:off x="2518" y="1382"/>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9" name="Rectangle 53">
                  <a:extLst>
                    <a:ext uri="{FF2B5EF4-FFF2-40B4-BE49-F238E27FC236}">
                      <a16:creationId xmlns:a16="http://schemas.microsoft.com/office/drawing/2014/main" id="{54442DF5-308B-0658-63B0-C77EDBCA3327}"/>
                    </a:ext>
                  </a:extLst>
                </p:cNvPr>
                <p:cNvSpPr>
                  <a:spLocks noChangeArrowheads="1"/>
                </p:cNvSpPr>
                <p:nvPr/>
              </p:nvSpPr>
              <p:spPr bwMode="auto">
                <a:xfrm>
                  <a:off x="2475" y="1382"/>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0" name="Group 56">
                <a:extLst>
                  <a:ext uri="{FF2B5EF4-FFF2-40B4-BE49-F238E27FC236}">
                    <a16:creationId xmlns:a16="http://schemas.microsoft.com/office/drawing/2014/main" id="{69203DAB-8685-D462-1FC7-86A233C8A11C}"/>
                  </a:ext>
                </a:extLst>
              </p:cNvPr>
              <p:cNvGrpSpPr>
                <a:grpSpLocks/>
              </p:cNvGrpSpPr>
              <p:nvPr/>
            </p:nvGrpSpPr>
            <p:grpSpPr bwMode="auto">
              <a:xfrm>
                <a:off x="3301" y="1382"/>
                <a:ext cx="826" cy="413"/>
                <a:chOff x="3301" y="1382"/>
                <a:chExt cx="826" cy="413"/>
              </a:xfrm>
            </p:grpSpPr>
            <p:sp>
              <p:nvSpPr>
                <p:cNvPr id="19496" name="Rectangle 19">
                  <a:extLst>
                    <a:ext uri="{FF2B5EF4-FFF2-40B4-BE49-F238E27FC236}">
                      <a16:creationId xmlns:a16="http://schemas.microsoft.com/office/drawing/2014/main" id="{9C319773-C99E-DE22-57A6-0E4AD5BE7873}"/>
                    </a:ext>
                  </a:extLst>
                </p:cNvPr>
                <p:cNvSpPr>
                  <a:spLocks noChangeArrowheads="1"/>
                </p:cNvSpPr>
                <p:nvPr/>
              </p:nvSpPr>
              <p:spPr bwMode="auto">
                <a:xfrm>
                  <a:off x="3344" y="1382"/>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7" name="Rectangle 55">
                  <a:extLst>
                    <a:ext uri="{FF2B5EF4-FFF2-40B4-BE49-F238E27FC236}">
                      <a16:creationId xmlns:a16="http://schemas.microsoft.com/office/drawing/2014/main" id="{8967F87A-C271-C6FE-E6FC-46006536F808}"/>
                    </a:ext>
                  </a:extLst>
                </p:cNvPr>
                <p:cNvSpPr>
                  <a:spLocks noChangeArrowheads="1"/>
                </p:cNvSpPr>
                <p:nvPr/>
              </p:nvSpPr>
              <p:spPr bwMode="auto">
                <a:xfrm>
                  <a:off x="3301" y="1382"/>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1" name="Group 58">
                <a:extLst>
                  <a:ext uri="{FF2B5EF4-FFF2-40B4-BE49-F238E27FC236}">
                    <a16:creationId xmlns:a16="http://schemas.microsoft.com/office/drawing/2014/main" id="{3104FA9B-CC5D-F2D1-B01E-980D245E700B}"/>
                  </a:ext>
                </a:extLst>
              </p:cNvPr>
              <p:cNvGrpSpPr>
                <a:grpSpLocks/>
              </p:cNvGrpSpPr>
              <p:nvPr/>
            </p:nvGrpSpPr>
            <p:grpSpPr bwMode="auto">
              <a:xfrm>
                <a:off x="0" y="1795"/>
                <a:ext cx="825" cy="413"/>
                <a:chOff x="0" y="1795"/>
                <a:chExt cx="825" cy="413"/>
              </a:xfrm>
            </p:grpSpPr>
            <p:sp>
              <p:nvSpPr>
                <p:cNvPr id="19494" name="Rectangle 20">
                  <a:extLst>
                    <a:ext uri="{FF2B5EF4-FFF2-40B4-BE49-F238E27FC236}">
                      <a16:creationId xmlns:a16="http://schemas.microsoft.com/office/drawing/2014/main" id="{EF9D2AED-BDF2-CC5D-B9E8-D9BC57FC196F}"/>
                    </a:ext>
                  </a:extLst>
                </p:cNvPr>
                <p:cNvSpPr>
                  <a:spLocks noChangeArrowheads="1"/>
                </p:cNvSpPr>
                <p:nvPr/>
              </p:nvSpPr>
              <p:spPr bwMode="auto">
                <a:xfrm>
                  <a:off x="43"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Class C</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5" name="Rectangle 57">
                  <a:extLst>
                    <a:ext uri="{FF2B5EF4-FFF2-40B4-BE49-F238E27FC236}">
                      <a16:creationId xmlns:a16="http://schemas.microsoft.com/office/drawing/2014/main" id="{F1DC3CA3-64BB-2D96-F0BF-C552C2705AC4}"/>
                    </a:ext>
                  </a:extLst>
                </p:cNvPr>
                <p:cNvSpPr>
                  <a:spLocks noChangeArrowheads="1"/>
                </p:cNvSpPr>
                <p:nvPr/>
              </p:nvSpPr>
              <p:spPr bwMode="auto">
                <a:xfrm>
                  <a:off x="0"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2" name="Group 60">
                <a:extLst>
                  <a:ext uri="{FF2B5EF4-FFF2-40B4-BE49-F238E27FC236}">
                    <a16:creationId xmlns:a16="http://schemas.microsoft.com/office/drawing/2014/main" id="{95F9276C-6BEC-4BBD-D269-360A348CE401}"/>
                  </a:ext>
                </a:extLst>
              </p:cNvPr>
              <p:cNvGrpSpPr>
                <a:grpSpLocks/>
              </p:cNvGrpSpPr>
              <p:nvPr/>
            </p:nvGrpSpPr>
            <p:grpSpPr bwMode="auto">
              <a:xfrm>
                <a:off x="825" y="1795"/>
                <a:ext cx="825" cy="413"/>
                <a:chOff x="825" y="1795"/>
                <a:chExt cx="825" cy="413"/>
              </a:xfrm>
            </p:grpSpPr>
            <p:sp>
              <p:nvSpPr>
                <p:cNvPr id="19492" name="Rectangle 21">
                  <a:extLst>
                    <a:ext uri="{FF2B5EF4-FFF2-40B4-BE49-F238E27FC236}">
                      <a16:creationId xmlns:a16="http://schemas.microsoft.com/office/drawing/2014/main" id="{7FE4F4DB-0E14-4E7C-E7EC-93FB95790F10}"/>
                    </a:ext>
                  </a:extLst>
                </p:cNvPr>
                <p:cNvSpPr>
                  <a:spLocks noChangeArrowheads="1"/>
                </p:cNvSpPr>
                <p:nvPr/>
              </p:nvSpPr>
              <p:spPr bwMode="auto">
                <a:xfrm>
                  <a:off x="868"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3" name="Rectangle 59">
                  <a:extLst>
                    <a:ext uri="{FF2B5EF4-FFF2-40B4-BE49-F238E27FC236}">
                      <a16:creationId xmlns:a16="http://schemas.microsoft.com/office/drawing/2014/main" id="{CAF58189-B489-AEF8-4A5A-DB62DAD1ABEF}"/>
                    </a:ext>
                  </a:extLst>
                </p:cNvPr>
                <p:cNvSpPr>
                  <a:spLocks noChangeArrowheads="1"/>
                </p:cNvSpPr>
                <p:nvPr/>
              </p:nvSpPr>
              <p:spPr bwMode="auto">
                <a:xfrm>
                  <a:off x="825"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3" name="Group 62">
                <a:extLst>
                  <a:ext uri="{FF2B5EF4-FFF2-40B4-BE49-F238E27FC236}">
                    <a16:creationId xmlns:a16="http://schemas.microsoft.com/office/drawing/2014/main" id="{84F1C9A6-BB01-D0DA-7D21-77A012B4FC67}"/>
                  </a:ext>
                </a:extLst>
              </p:cNvPr>
              <p:cNvGrpSpPr>
                <a:grpSpLocks/>
              </p:cNvGrpSpPr>
              <p:nvPr/>
            </p:nvGrpSpPr>
            <p:grpSpPr bwMode="auto">
              <a:xfrm>
                <a:off x="1650" y="1795"/>
                <a:ext cx="825" cy="413"/>
                <a:chOff x="1650" y="1795"/>
                <a:chExt cx="825" cy="413"/>
              </a:xfrm>
            </p:grpSpPr>
            <p:sp>
              <p:nvSpPr>
                <p:cNvPr id="19490" name="Rectangle 22">
                  <a:extLst>
                    <a:ext uri="{FF2B5EF4-FFF2-40B4-BE49-F238E27FC236}">
                      <a16:creationId xmlns:a16="http://schemas.microsoft.com/office/drawing/2014/main" id="{7DE60477-70C0-9848-FF94-3A23A315A0EF}"/>
                    </a:ext>
                  </a:extLst>
                </p:cNvPr>
                <p:cNvSpPr>
                  <a:spLocks noChangeArrowheads="1"/>
                </p:cNvSpPr>
                <p:nvPr/>
              </p:nvSpPr>
              <p:spPr bwMode="auto">
                <a:xfrm>
                  <a:off x="1693" y="1795"/>
                  <a:ext cx="739"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91" name="Rectangle 61">
                  <a:extLst>
                    <a:ext uri="{FF2B5EF4-FFF2-40B4-BE49-F238E27FC236}">
                      <a16:creationId xmlns:a16="http://schemas.microsoft.com/office/drawing/2014/main" id="{AB1D6823-E0E4-AE14-2FDA-C0C9B468E52B}"/>
                    </a:ext>
                  </a:extLst>
                </p:cNvPr>
                <p:cNvSpPr>
                  <a:spLocks noChangeArrowheads="1"/>
                </p:cNvSpPr>
                <p:nvPr/>
              </p:nvSpPr>
              <p:spPr bwMode="auto">
                <a:xfrm>
                  <a:off x="1650" y="1795"/>
                  <a:ext cx="825"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4" name="Group 64">
                <a:extLst>
                  <a:ext uri="{FF2B5EF4-FFF2-40B4-BE49-F238E27FC236}">
                    <a16:creationId xmlns:a16="http://schemas.microsoft.com/office/drawing/2014/main" id="{1FCA37C8-2918-E00F-F137-7F45DB72C21C}"/>
                  </a:ext>
                </a:extLst>
              </p:cNvPr>
              <p:cNvGrpSpPr>
                <a:grpSpLocks/>
              </p:cNvGrpSpPr>
              <p:nvPr/>
            </p:nvGrpSpPr>
            <p:grpSpPr bwMode="auto">
              <a:xfrm>
                <a:off x="2475" y="1795"/>
                <a:ext cx="826" cy="413"/>
                <a:chOff x="2475" y="1795"/>
                <a:chExt cx="826" cy="413"/>
              </a:xfrm>
            </p:grpSpPr>
            <p:sp>
              <p:nvSpPr>
                <p:cNvPr id="19488" name="Rectangle 23">
                  <a:extLst>
                    <a:ext uri="{FF2B5EF4-FFF2-40B4-BE49-F238E27FC236}">
                      <a16:creationId xmlns:a16="http://schemas.microsoft.com/office/drawing/2014/main" id="{62637907-D114-61E3-C87F-A1AD12452425}"/>
                    </a:ext>
                  </a:extLst>
                </p:cNvPr>
                <p:cNvSpPr>
                  <a:spLocks noChangeArrowheads="1"/>
                </p:cNvSpPr>
                <p:nvPr/>
              </p:nvSpPr>
              <p:spPr bwMode="auto">
                <a:xfrm>
                  <a:off x="2518" y="1795"/>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Network</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b="1">
                    <a:solidFill>
                      <a:schemeClr val="tx1"/>
                    </a:solidFill>
                    <a:latin typeface="Arial" panose="020B0604020202020204" pitchFamily="34" charset="0"/>
                  </a:endParaRPr>
                </a:p>
              </p:txBody>
            </p:sp>
            <p:sp>
              <p:nvSpPr>
                <p:cNvPr id="19489" name="Rectangle 63">
                  <a:extLst>
                    <a:ext uri="{FF2B5EF4-FFF2-40B4-BE49-F238E27FC236}">
                      <a16:creationId xmlns:a16="http://schemas.microsoft.com/office/drawing/2014/main" id="{6EE60171-D223-FA84-47F6-21557771870E}"/>
                    </a:ext>
                  </a:extLst>
                </p:cNvPr>
                <p:cNvSpPr>
                  <a:spLocks noChangeArrowheads="1"/>
                </p:cNvSpPr>
                <p:nvPr/>
              </p:nvSpPr>
              <p:spPr bwMode="auto">
                <a:xfrm>
                  <a:off x="2475" y="1795"/>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nvGrpSpPr>
              <p:cNvPr id="19485" name="Group 66">
                <a:extLst>
                  <a:ext uri="{FF2B5EF4-FFF2-40B4-BE49-F238E27FC236}">
                    <a16:creationId xmlns:a16="http://schemas.microsoft.com/office/drawing/2014/main" id="{3290D564-ADCE-6B8A-776B-2271589074DE}"/>
                  </a:ext>
                </a:extLst>
              </p:cNvPr>
              <p:cNvGrpSpPr>
                <a:grpSpLocks/>
              </p:cNvGrpSpPr>
              <p:nvPr/>
            </p:nvGrpSpPr>
            <p:grpSpPr bwMode="auto">
              <a:xfrm>
                <a:off x="3301" y="1795"/>
                <a:ext cx="826" cy="413"/>
                <a:chOff x="3301" y="1795"/>
                <a:chExt cx="826" cy="413"/>
              </a:xfrm>
            </p:grpSpPr>
            <p:sp>
              <p:nvSpPr>
                <p:cNvPr id="19486" name="Rectangle 24">
                  <a:extLst>
                    <a:ext uri="{FF2B5EF4-FFF2-40B4-BE49-F238E27FC236}">
                      <a16:creationId xmlns:a16="http://schemas.microsoft.com/office/drawing/2014/main" id="{5CEAA39D-3D9B-7DA8-D1DB-E3EC0AAC18F9}"/>
                    </a:ext>
                  </a:extLst>
                </p:cNvPr>
                <p:cNvSpPr>
                  <a:spLocks noChangeArrowheads="1"/>
                </p:cNvSpPr>
                <p:nvPr/>
              </p:nvSpPr>
              <p:spPr bwMode="auto">
                <a:xfrm>
                  <a:off x="3344" y="1795"/>
                  <a:ext cx="740"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300" b="1">
                      <a:solidFill>
                        <a:srgbClr val="993366"/>
                      </a:solidFill>
                      <a:latin typeface="Arial" panose="020B0604020202020204" pitchFamily="34" charset="0"/>
                      <a:cs typeface="Times New Roman" panose="02020603050405020304" pitchFamily="18" charset="0"/>
                    </a:rPr>
                    <a:t>Host</a:t>
                  </a:r>
                  <a:endParaRPr lang="en-AU" altLang="en-US" sz="1300" b="1">
                    <a:solidFill>
                      <a:schemeClr val="tx1"/>
                    </a:solidFill>
                    <a:latin typeface="Arial" panose="020B0604020202020204" pitchFamily="34" charset="0"/>
                    <a:cs typeface="Times New Roman" panose="02020603050405020304" pitchFamily="18" charset="0"/>
                  </a:endParaRPr>
                </a:p>
                <a:p>
                  <a:pPr>
                    <a:spcBef>
                      <a:spcPct val="0"/>
                    </a:spcBef>
                    <a:buClrTx/>
                    <a:buSzTx/>
                    <a:buFontTx/>
                    <a:buNone/>
                  </a:pPr>
                  <a:endParaRPr lang="en-AU" altLang="en-US" sz="2400">
                    <a:solidFill>
                      <a:schemeClr val="tx1"/>
                    </a:solidFill>
                    <a:latin typeface="Arial" panose="020B0604020202020204" pitchFamily="34" charset="0"/>
                  </a:endParaRPr>
                </a:p>
              </p:txBody>
            </p:sp>
            <p:sp>
              <p:nvSpPr>
                <p:cNvPr id="19487" name="Rectangle 65">
                  <a:extLst>
                    <a:ext uri="{FF2B5EF4-FFF2-40B4-BE49-F238E27FC236}">
                      <a16:creationId xmlns:a16="http://schemas.microsoft.com/office/drawing/2014/main" id="{8296A22F-85B0-195A-93AA-B84168A241FD}"/>
                    </a:ext>
                  </a:extLst>
                </p:cNvPr>
                <p:cNvSpPr>
                  <a:spLocks noChangeArrowheads="1"/>
                </p:cNvSpPr>
                <p:nvPr/>
              </p:nvSpPr>
              <p:spPr bwMode="auto">
                <a:xfrm>
                  <a:off x="3301" y="1795"/>
                  <a:ext cx="826" cy="41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grpSp>
        <p:sp>
          <p:nvSpPr>
            <p:cNvPr id="19464" name="Rectangle 68">
              <a:extLst>
                <a:ext uri="{FF2B5EF4-FFF2-40B4-BE49-F238E27FC236}">
                  <a16:creationId xmlns:a16="http://schemas.microsoft.com/office/drawing/2014/main" id="{BD00458F-A834-7697-907C-48BA6987E141}"/>
                </a:ext>
              </a:extLst>
            </p:cNvPr>
            <p:cNvSpPr>
              <a:spLocks noChangeArrowheads="1"/>
            </p:cNvSpPr>
            <p:nvPr/>
          </p:nvSpPr>
          <p:spPr bwMode="auto">
            <a:xfrm>
              <a:off x="-3" y="-3"/>
              <a:ext cx="4133" cy="221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a:extLst>
              <a:ext uri="{FF2B5EF4-FFF2-40B4-BE49-F238E27FC236}">
                <a16:creationId xmlns:a16="http://schemas.microsoft.com/office/drawing/2014/main" id="{F5F4097D-7B4B-FA6F-C7AE-E5084A4D57D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0483" name="Slide Number Placeholder 4">
            <a:extLst>
              <a:ext uri="{FF2B5EF4-FFF2-40B4-BE49-F238E27FC236}">
                <a16:creationId xmlns:a16="http://schemas.microsoft.com/office/drawing/2014/main" id="{6E7FD8FF-1078-8358-2A48-F1724AB2AF8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A73C0A7-DF75-44FD-BC5B-6269DEF5102D}" type="slidenum">
              <a:rPr lang="en-AU" altLang="en-US" sz="2800">
                <a:latin typeface="Tahoma" panose="020B0604030504040204" pitchFamily="34" charset="0"/>
              </a:rPr>
              <a:pPr>
                <a:spcBef>
                  <a:spcPct val="0"/>
                </a:spcBef>
                <a:buClrTx/>
                <a:buSzTx/>
                <a:buFontTx/>
                <a:buNone/>
              </a:pPr>
              <a:t>62</a:t>
            </a:fld>
            <a:endParaRPr lang="en-AU" altLang="en-US" sz="2800">
              <a:latin typeface="Tahoma" panose="020B0604030504040204" pitchFamily="34" charset="0"/>
            </a:endParaRPr>
          </a:p>
        </p:txBody>
      </p:sp>
      <p:sp>
        <p:nvSpPr>
          <p:cNvPr id="69634" name="Rectangle 2">
            <a:extLst>
              <a:ext uri="{FF2B5EF4-FFF2-40B4-BE49-F238E27FC236}">
                <a16:creationId xmlns:a16="http://schemas.microsoft.com/office/drawing/2014/main" id="{73F005C7-C8B0-F6F6-C274-4F4D89E1CCC7}"/>
              </a:ext>
            </a:extLst>
          </p:cNvPr>
          <p:cNvSpPr>
            <a:spLocks noGrp="1" noChangeArrowheads="1"/>
          </p:cNvSpPr>
          <p:nvPr>
            <p:ph type="title"/>
          </p:nvPr>
        </p:nvSpPr>
        <p:spPr>
          <a:xfrm>
            <a:off x="3344864" y="990600"/>
            <a:ext cx="6561137" cy="914400"/>
          </a:xfrm>
        </p:spPr>
        <p:txBody>
          <a:bodyPr>
            <a:normAutofit fontScale="90000"/>
          </a:bodyPr>
          <a:lstStyle/>
          <a:p>
            <a:pPr eaLnBrk="1" hangingPunct="1">
              <a:defRPr/>
            </a:pPr>
            <a:r>
              <a:rPr lang="en-US"/>
              <a:t>Are You the Host or the Network? </a:t>
            </a:r>
            <a:r>
              <a:rPr lang="en-US" sz="2800" i="1"/>
              <a:t>(Cont.)</a:t>
            </a:r>
            <a:r>
              <a:rPr lang="en-US"/>
              <a:t> </a:t>
            </a:r>
            <a:endParaRPr lang="en-AU"/>
          </a:p>
        </p:txBody>
      </p:sp>
      <p:sp>
        <p:nvSpPr>
          <p:cNvPr id="20485" name="Rectangle 3">
            <a:extLst>
              <a:ext uri="{FF2B5EF4-FFF2-40B4-BE49-F238E27FC236}">
                <a16:creationId xmlns:a16="http://schemas.microsoft.com/office/drawing/2014/main" id="{852FBE5F-75E0-464A-6E7F-F1B0C3E680BE}"/>
              </a:ext>
            </a:extLst>
          </p:cNvPr>
          <p:cNvSpPr>
            <a:spLocks noGrp="1" noChangeArrowheads="1"/>
          </p:cNvSpPr>
          <p:nvPr>
            <p:ph type="body" idx="1"/>
          </p:nvPr>
        </p:nvSpPr>
        <p:spPr/>
        <p:txBody>
          <a:bodyPr/>
          <a:lstStyle/>
          <a:p>
            <a:pPr eaLnBrk="1" hangingPunct="1"/>
            <a:r>
              <a:rPr lang="en-US" altLang="en-US" dirty="0"/>
              <a:t>Each Network is assigned a network address &amp; every device or interface (such as a router port) on the network is assigned a host address.</a:t>
            </a:r>
          </a:p>
          <a:p>
            <a:pPr eaLnBrk="1" hangingPunct="1"/>
            <a:r>
              <a:rPr lang="en-US" altLang="en-US" dirty="0"/>
              <a:t>There are only 2 specific rules that govern the value of the address. </a:t>
            </a:r>
          </a:p>
          <a:p>
            <a:pPr lvl="1"/>
            <a:r>
              <a:rPr lang="en-US" altLang="en-US" dirty="0">
                <a:solidFill>
                  <a:srgbClr val="FF0000"/>
                </a:solidFill>
              </a:rPr>
              <a:t>A host address cannot be designated by all zeros or all ones.</a:t>
            </a:r>
          </a:p>
          <a:p>
            <a:pPr lvl="1"/>
            <a:r>
              <a:rPr lang="en-US" altLang="en-US" dirty="0">
                <a:solidFill>
                  <a:srgbClr val="FF0000"/>
                </a:solidFill>
              </a:rPr>
              <a:t>These are special addresses that are reserved for special purposes.</a:t>
            </a:r>
            <a:endParaRPr lang="en-AU" altLang="en-US" dirty="0">
              <a:solidFill>
                <a:srgbClr val="FF0000"/>
              </a:solidFill>
            </a:endParaRPr>
          </a:p>
          <a:p>
            <a:pPr lvl="1"/>
            <a:endParaRPr lang="en-AU"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a:extLst>
              <a:ext uri="{FF2B5EF4-FFF2-40B4-BE49-F238E27FC236}">
                <a16:creationId xmlns:a16="http://schemas.microsoft.com/office/drawing/2014/main" id="{C6C9365F-7C7F-A20F-73CE-B5989941D97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2531" name="Slide Number Placeholder 4">
            <a:extLst>
              <a:ext uri="{FF2B5EF4-FFF2-40B4-BE49-F238E27FC236}">
                <a16:creationId xmlns:a16="http://schemas.microsoft.com/office/drawing/2014/main" id="{68E36894-3989-51A9-B899-8ED10DA3A5E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9B609839-2058-47AD-9A0A-A660F77FA51F}" type="slidenum">
              <a:rPr lang="en-AU" altLang="en-US" sz="2800">
                <a:latin typeface="Tahoma" panose="020B0604030504040204" pitchFamily="34" charset="0"/>
              </a:rPr>
              <a:pPr>
                <a:spcBef>
                  <a:spcPct val="0"/>
                </a:spcBef>
                <a:buClrTx/>
                <a:buSzTx/>
                <a:buFontTx/>
                <a:buNone/>
              </a:pPr>
              <a:t>63</a:t>
            </a:fld>
            <a:endParaRPr lang="en-AU" altLang="en-US" sz="2800">
              <a:latin typeface="Tahoma" panose="020B0604030504040204" pitchFamily="34" charset="0"/>
            </a:endParaRPr>
          </a:p>
        </p:txBody>
      </p:sp>
      <p:sp>
        <p:nvSpPr>
          <p:cNvPr id="91138" name="Rectangle 2">
            <a:extLst>
              <a:ext uri="{FF2B5EF4-FFF2-40B4-BE49-F238E27FC236}">
                <a16:creationId xmlns:a16="http://schemas.microsoft.com/office/drawing/2014/main" id="{F61DF5D9-D2D5-25F5-4139-CBA429D03FBE}"/>
              </a:ext>
            </a:extLst>
          </p:cNvPr>
          <p:cNvSpPr>
            <a:spLocks noGrp="1" noChangeArrowheads="1"/>
          </p:cNvSpPr>
          <p:nvPr>
            <p:ph type="title"/>
          </p:nvPr>
        </p:nvSpPr>
        <p:spPr/>
        <p:txBody>
          <a:bodyPr/>
          <a:lstStyle/>
          <a:p>
            <a:pPr eaLnBrk="1" hangingPunct="1">
              <a:defRPr/>
            </a:pPr>
            <a:r>
              <a:rPr lang="en-US"/>
              <a:t>Class A Addresses</a:t>
            </a:r>
            <a:endParaRPr lang="en-AU"/>
          </a:p>
        </p:txBody>
      </p:sp>
      <p:sp>
        <p:nvSpPr>
          <p:cNvPr id="22533" name="Rectangle 3">
            <a:extLst>
              <a:ext uri="{FF2B5EF4-FFF2-40B4-BE49-F238E27FC236}">
                <a16:creationId xmlns:a16="http://schemas.microsoft.com/office/drawing/2014/main" id="{6BB3C39E-E064-C82C-3CE7-CA45905711F3}"/>
              </a:ext>
            </a:extLst>
          </p:cNvPr>
          <p:cNvSpPr>
            <a:spLocks noGrp="1" noChangeArrowheads="1"/>
          </p:cNvSpPr>
          <p:nvPr>
            <p:ph type="body" idx="1"/>
          </p:nvPr>
        </p:nvSpPr>
        <p:spPr/>
        <p:txBody>
          <a:bodyPr>
            <a:normAutofit lnSpcReduction="10000"/>
          </a:bodyPr>
          <a:lstStyle/>
          <a:p>
            <a:pPr eaLnBrk="1" hangingPunct="1">
              <a:lnSpc>
                <a:spcPct val="90000"/>
              </a:lnSpc>
            </a:pPr>
            <a:r>
              <a:rPr lang="en-US" altLang="en-US" dirty="0"/>
              <a:t>Class A IP addresses use the 1</a:t>
            </a:r>
            <a:r>
              <a:rPr lang="en-US" altLang="en-US" baseline="30000" dirty="0"/>
              <a:t>st</a:t>
            </a:r>
            <a:r>
              <a:rPr lang="en-US" altLang="en-US" dirty="0"/>
              <a:t> 8 bits (1</a:t>
            </a:r>
            <a:r>
              <a:rPr lang="en-US" altLang="en-US" baseline="30000" dirty="0"/>
              <a:t>st</a:t>
            </a:r>
            <a:r>
              <a:rPr lang="en-US" altLang="en-US" dirty="0"/>
              <a:t> Octet) to designate the Network address.</a:t>
            </a:r>
          </a:p>
          <a:p>
            <a:pPr eaLnBrk="1" hangingPunct="1">
              <a:lnSpc>
                <a:spcPct val="90000"/>
              </a:lnSpc>
            </a:pPr>
            <a:r>
              <a:rPr lang="en-US" altLang="en-US" dirty="0"/>
              <a:t>The 1</a:t>
            </a:r>
            <a:r>
              <a:rPr lang="en-US" altLang="en-US" baseline="30000" dirty="0"/>
              <a:t>st</a:t>
            </a:r>
            <a:r>
              <a:rPr lang="en-US" altLang="en-US" dirty="0"/>
              <a:t> bit which is always a 0, is used to indicate the address as a Class A address &amp; the remaining 7 bits are used to designate the Network.</a:t>
            </a:r>
          </a:p>
          <a:p>
            <a:pPr eaLnBrk="1" hangingPunct="1">
              <a:lnSpc>
                <a:spcPct val="90000"/>
              </a:lnSpc>
            </a:pPr>
            <a:r>
              <a:rPr lang="en-US" altLang="en-US" dirty="0"/>
              <a:t>The other 3 octets contain the Host address. </a:t>
            </a:r>
          </a:p>
          <a:p>
            <a:r>
              <a:rPr lang="en-US" altLang="en-US" dirty="0">
                <a:solidFill>
                  <a:srgbClr val="FF0000"/>
                </a:solidFill>
              </a:rPr>
              <a:t>There are 128 Class A Network Addresses, but because addresses with all zeros aren’t used &amp; address 127 is a special purpose address, 126 Class A Networks are available.</a:t>
            </a:r>
            <a:endParaRPr lang="en-AU" altLang="en-US" dirty="0">
              <a:solidFill>
                <a:srgbClr val="FF0000"/>
              </a:solidFill>
            </a:endParaRPr>
          </a:p>
          <a:p>
            <a:pPr eaLnBrk="1" hangingPunct="1">
              <a:lnSpc>
                <a:spcPct val="90000"/>
              </a:lnSpc>
            </a:pPr>
            <a:endParaRPr lang="en-AU"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a:extLst>
              <a:ext uri="{FF2B5EF4-FFF2-40B4-BE49-F238E27FC236}">
                <a16:creationId xmlns:a16="http://schemas.microsoft.com/office/drawing/2014/main" id="{53481898-242B-4583-08F6-1E247328097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4579" name="Slide Number Placeholder 4">
            <a:extLst>
              <a:ext uri="{FF2B5EF4-FFF2-40B4-BE49-F238E27FC236}">
                <a16:creationId xmlns:a16="http://schemas.microsoft.com/office/drawing/2014/main" id="{A34513A3-0C7A-968F-43A9-7A65C9DD6C8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27C47A5-89CF-4E6F-B5AD-E7BDC2A556C8}" type="slidenum">
              <a:rPr lang="en-AU" altLang="en-US" sz="2800">
                <a:latin typeface="Tahoma" panose="020B0604030504040204" pitchFamily="34" charset="0"/>
              </a:rPr>
              <a:pPr>
                <a:spcBef>
                  <a:spcPct val="0"/>
                </a:spcBef>
                <a:buClrTx/>
                <a:buSzTx/>
                <a:buFontTx/>
                <a:buNone/>
              </a:pPr>
              <a:t>64</a:t>
            </a:fld>
            <a:endParaRPr lang="en-AU" altLang="en-US" sz="2800">
              <a:latin typeface="Tahoma" panose="020B0604030504040204" pitchFamily="34" charset="0"/>
            </a:endParaRPr>
          </a:p>
        </p:txBody>
      </p:sp>
      <p:sp>
        <p:nvSpPr>
          <p:cNvPr id="93186" name="Rectangle 2">
            <a:extLst>
              <a:ext uri="{FF2B5EF4-FFF2-40B4-BE49-F238E27FC236}">
                <a16:creationId xmlns:a16="http://schemas.microsoft.com/office/drawing/2014/main" id="{154D8096-DCFF-7B11-5422-D60571010869}"/>
              </a:ext>
            </a:extLst>
          </p:cNvPr>
          <p:cNvSpPr>
            <a:spLocks noGrp="1" noChangeArrowheads="1"/>
          </p:cNvSpPr>
          <p:nvPr>
            <p:ph type="title"/>
          </p:nvPr>
        </p:nvSpPr>
        <p:spPr/>
        <p:txBody>
          <a:bodyPr/>
          <a:lstStyle/>
          <a:p>
            <a:pPr eaLnBrk="1" hangingPunct="1">
              <a:defRPr/>
            </a:pPr>
            <a:r>
              <a:rPr lang="en-US"/>
              <a:t>Class A Addresses </a:t>
            </a:r>
            <a:r>
              <a:rPr lang="en-US" sz="2800" i="1"/>
              <a:t>(Cont.)</a:t>
            </a:r>
            <a:endParaRPr lang="en-AU" sz="2800" i="1"/>
          </a:p>
        </p:txBody>
      </p:sp>
      <p:sp>
        <p:nvSpPr>
          <p:cNvPr id="24581" name="Rectangle 3">
            <a:extLst>
              <a:ext uri="{FF2B5EF4-FFF2-40B4-BE49-F238E27FC236}">
                <a16:creationId xmlns:a16="http://schemas.microsoft.com/office/drawing/2014/main" id="{994F07A9-9164-3A1A-4562-823C24DEA532}"/>
              </a:ext>
            </a:extLst>
          </p:cNvPr>
          <p:cNvSpPr>
            <a:spLocks noGrp="1" noChangeArrowheads="1"/>
          </p:cNvSpPr>
          <p:nvPr>
            <p:ph type="body" idx="1"/>
          </p:nvPr>
        </p:nvSpPr>
        <p:spPr/>
        <p:txBody>
          <a:bodyPr/>
          <a:lstStyle/>
          <a:p>
            <a:pPr eaLnBrk="1" hangingPunct="1"/>
            <a:r>
              <a:rPr lang="en-US" altLang="en-US"/>
              <a:t>There are </a:t>
            </a:r>
            <a:r>
              <a:rPr lang="en-US" altLang="en-US">
                <a:solidFill>
                  <a:srgbClr val="993300"/>
                </a:solidFill>
              </a:rPr>
              <a:t>16,777,214 Host addresses</a:t>
            </a:r>
            <a:r>
              <a:rPr lang="en-US" altLang="en-US"/>
              <a:t> available in a Class A address.</a:t>
            </a:r>
          </a:p>
          <a:p>
            <a:pPr eaLnBrk="1" hangingPunct="1"/>
            <a:r>
              <a:rPr lang="en-US" altLang="en-US"/>
              <a:t>Rather than remembering this number exactly, you can use the following formula to compute the number of hosts available in any of the class addresses, where “</a:t>
            </a:r>
            <a:r>
              <a:rPr lang="en-US" altLang="en-US" b="1" baseline="30000">
                <a:solidFill>
                  <a:srgbClr val="993300"/>
                </a:solidFill>
              </a:rPr>
              <a:t>n</a:t>
            </a:r>
            <a:r>
              <a:rPr lang="en-US" altLang="en-US"/>
              <a:t>” represents the number of bits in the host portion: </a:t>
            </a:r>
          </a:p>
          <a:p>
            <a:pPr algn="ctr" eaLnBrk="1" hangingPunct="1">
              <a:buFont typeface="Wingdings" panose="05000000000000000000" pitchFamily="2" charset="2"/>
              <a:buNone/>
            </a:pPr>
            <a:r>
              <a:rPr lang="en-US" altLang="en-US" b="1">
                <a:solidFill>
                  <a:srgbClr val="993300"/>
                </a:solidFill>
              </a:rPr>
              <a:t>(2</a:t>
            </a:r>
            <a:r>
              <a:rPr lang="en-US" altLang="en-US" b="1" baseline="30000">
                <a:solidFill>
                  <a:srgbClr val="993300"/>
                </a:solidFill>
              </a:rPr>
              <a:t>n</a:t>
            </a:r>
            <a:r>
              <a:rPr lang="en-US" altLang="en-US" b="1">
                <a:solidFill>
                  <a:srgbClr val="993300"/>
                </a:solidFill>
              </a:rPr>
              <a:t> – 2) = Number of available hosts</a:t>
            </a:r>
            <a:endParaRPr lang="en-AU" altLang="en-US" b="1">
              <a:solidFill>
                <a:srgbClr val="9933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a:extLst>
              <a:ext uri="{FF2B5EF4-FFF2-40B4-BE49-F238E27FC236}">
                <a16:creationId xmlns:a16="http://schemas.microsoft.com/office/drawing/2014/main" id="{8B65E4CB-C80D-F083-9993-E811393DF3A9}"/>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5603" name="Slide Number Placeholder 4">
            <a:extLst>
              <a:ext uri="{FF2B5EF4-FFF2-40B4-BE49-F238E27FC236}">
                <a16:creationId xmlns:a16="http://schemas.microsoft.com/office/drawing/2014/main" id="{889E8633-C7D2-2F8F-4A86-21A77F62468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14FE24C-D8D3-49A2-97D9-1BD18EC27660}" type="slidenum">
              <a:rPr lang="en-AU" altLang="en-US" sz="2800">
                <a:latin typeface="Tahoma" panose="020B0604030504040204" pitchFamily="34" charset="0"/>
              </a:rPr>
              <a:pPr>
                <a:spcBef>
                  <a:spcPct val="0"/>
                </a:spcBef>
                <a:buClrTx/>
                <a:buSzTx/>
                <a:buFontTx/>
                <a:buNone/>
              </a:pPr>
              <a:t>65</a:t>
            </a:fld>
            <a:endParaRPr lang="en-AU" altLang="en-US" sz="2800">
              <a:latin typeface="Tahoma" panose="020B0604030504040204" pitchFamily="34" charset="0"/>
            </a:endParaRPr>
          </a:p>
        </p:txBody>
      </p:sp>
      <p:sp>
        <p:nvSpPr>
          <p:cNvPr id="94210" name="Rectangle 2">
            <a:extLst>
              <a:ext uri="{FF2B5EF4-FFF2-40B4-BE49-F238E27FC236}">
                <a16:creationId xmlns:a16="http://schemas.microsoft.com/office/drawing/2014/main" id="{A8465B98-7EA1-CDE2-51FA-29A8ED423B80}"/>
              </a:ext>
            </a:extLst>
          </p:cNvPr>
          <p:cNvSpPr>
            <a:spLocks noGrp="1" noChangeArrowheads="1"/>
          </p:cNvSpPr>
          <p:nvPr>
            <p:ph type="title"/>
          </p:nvPr>
        </p:nvSpPr>
        <p:spPr/>
        <p:txBody>
          <a:bodyPr/>
          <a:lstStyle/>
          <a:p>
            <a:pPr eaLnBrk="1" hangingPunct="1">
              <a:defRPr/>
            </a:pPr>
            <a:r>
              <a:rPr lang="en-US"/>
              <a:t>Class A Addresses </a:t>
            </a:r>
            <a:r>
              <a:rPr lang="en-US" sz="2800" i="1"/>
              <a:t>(Cont.)</a:t>
            </a:r>
            <a:endParaRPr lang="en-AU" sz="2800" i="1"/>
          </a:p>
        </p:txBody>
      </p:sp>
      <p:sp>
        <p:nvSpPr>
          <p:cNvPr id="25605" name="Rectangle 3">
            <a:extLst>
              <a:ext uri="{FF2B5EF4-FFF2-40B4-BE49-F238E27FC236}">
                <a16:creationId xmlns:a16="http://schemas.microsoft.com/office/drawing/2014/main" id="{B12D26CD-4B6A-2E9F-065D-8253B9484322}"/>
              </a:ext>
            </a:extLst>
          </p:cNvPr>
          <p:cNvSpPr>
            <a:spLocks noGrp="1" noChangeArrowheads="1"/>
          </p:cNvSpPr>
          <p:nvPr>
            <p:ph type="body" idx="1"/>
          </p:nvPr>
        </p:nvSpPr>
        <p:spPr/>
        <p:txBody>
          <a:bodyPr/>
          <a:lstStyle/>
          <a:p>
            <a:pPr eaLnBrk="1" hangingPunct="1">
              <a:lnSpc>
                <a:spcPct val="90000"/>
              </a:lnSpc>
            </a:pPr>
            <a:r>
              <a:rPr lang="en-US" altLang="en-US" sz="2900"/>
              <a:t>For a Class A network, there are:</a:t>
            </a:r>
          </a:p>
          <a:p>
            <a:pPr algn="ctr" eaLnBrk="1" hangingPunct="1">
              <a:lnSpc>
                <a:spcPct val="90000"/>
              </a:lnSpc>
              <a:buFont typeface="Wingdings" panose="05000000000000000000" pitchFamily="2" charset="2"/>
              <a:buNone/>
            </a:pPr>
            <a:r>
              <a:rPr lang="en-US" altLang="en-US" sz="2900">
                <a:solidFill>
                  <a:srgbClr val="993300"/>
                </a:solidFill>
              </a:rPr>
              <a:t>2</a:t>
            </a:r>
            <a:r>
              <a:rPr lang="en-US" altLang="en-US" sz="2900" baseline="30000">
                <a:solidFill>
                  <a:srgbClr val="993300"/>
                </a:solidFill>
              </a:rPr>
              <a:t>24</a:t>
            </a:r>
            <a:r>
              <a:rPr lang="en-US" altLang="en-US" sz="2900">
                <a:solidFill>
                  <a:srgbClr val="993300"/>
                </a:solidFill>
              </a:rPr>
              <a:t> – 2 or 16,777,214 hosts</a:t>
            </a:r>
            <a:r>
              <a:rPr lang="en-US" altLang="en-US" sz="2900"/>
              <a:t>.</a:t>
            </a:r>
          </a:p>
          <a:p>
            <a:pPr eaLnBrk="1" hangingPunct="1">
              <a:lnSpc>
                <a:spcPct val="90000"/>
              </a:lnSpc>
            </a:pPr>
            <a:r>
              <a:rPr lang="en-US" altLang="en-US" sz="2900"/>
              <a:t> Half of all IP addresses are Class A addresses.</a:t>
            </a:r>
          </a:p>
          <a:p>
            <a:pPr eaLnBrk="1" hangingPunct="1">
              <a:lnSpc>
                <a:spcPct val="90000"/>
              </a:lnSpc>
            </a:pPr>
            <a:r>
              <a:rPr lang="en-US" altLang="en-US" sz="2900"/>
              <a:t>You can use the same formula to determine the number of Networks in an address class.</a:t>
            </a:r>
          </a:p>
          <a:p>
            <a:pPr eaLnBrk="1" hangingPunct="1">
              <a:lnSpc>
                <a:spcPct val="90000"/>
              </a:lnSpc>
            </a:pPr>
            <a:r>
              <a:rPr lang="en-US" altLang="en-US" sz="2900"/>
              <a:t>Eg., a Class A address uses 7 bits to designate the network, so </a:t>
            </a:r>
            <a:r>
              <a:rPr lang="en-US" altLang="en-US" sz="2900">
                <a:solidFill>
                  <a:srgbClr val="993300"/>
                </a:solidFill>
              </a:rPr>
              <a:t>(2</a:t>
            </a:r>
            <a:r>
              <a:rPr lang="en-US" altLang="en-US" sz="2900" baseline="30000">
                <a:solidFill>
                  <a:srgbClr val="993300"/>
                </a:solidFill>
              </a:rPr>
              <a:t>7</a:t>
            </a:r>
            <a:r>
              <a:rPr lang="en-US" altLang="en-US" sz="2900">
                <a:solidFill>
                  <a:srgbClr val="993300"/>
                </a:solidFill>
              </a:rPr>
              <a:t> – 2) = 126</a:t>
            </a:r>
            <a:r>
              <a:rPr lang="en-US" altLang="en-US" sz="2900"/>
              <a:t> or there can be </a:t>
            </a:r>
            <a:r>
              <a:rPr lang="en-US" altLang="en-US" sz="2900">
                <a:solidFill>
                  <a:srgbClr val="993300"/>
                </a:solidFill>
              </a:rPr>
              <a:t>126</a:t>
            </a:r>
            <a:r>
              <a:rPr lang="en-US" altLang="en-US" sz="2900"/>
              <a:t> Class A Networks. </a:t>
            </a:r>
            <a:endParaRPr lang="en-AU" altLang="en-US" sz="2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a:extLst>
              <a:ext uri="{FF2B5EF4-FFF2-40B4-BE49-F238E27FC236}">
                <a16:creationId xmlns:a16="http://schemas.microsoft.com/office/drawing/2014/main" id="{0FE44700-F4BE-7A20-142D-2324C3E86461}"/>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6627" name="Slide Number Placeholder 4">
            <a:extLst>
              <a:ext uri="{FF2B5EF4-FFF2-40B4-BE49-F238E27FC236}">
                <a16:creationId xmlns:a16="http://schemas.microsoft.com/office/drawing/2014/main" id="{5F4039CF-4870-618E-F16F-57CC513D17CA}"/>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AEF1BD0A-1CB5-47FB-9300-7FB1A29F2914}" type="slidenum">
              <a:rPr lang="en-AU" altLang="en-US" sz="2800">
                <a:latin typeface="Tahoma" panose="020B0604030504040204" pitchFamily="34" charset="0"/>
              </a:rPr>
              <a:pPr>
                <a:spcBef>
                  <a:spcPct val="0"/>
                </a:spcBef>
                <a:buClrTx/>
                <a:buSzTx/>
                <a:buFontTx/>
                <a:buNone/>
              </a:pPr>
              <a:t>66</a:t>
            </a:fld>
            <a:endParaRPr lang="en-AU" altLang="en-US" sz="2800">
              <a:latin typeface="Tahoma" panose="020B0604030504040204" pitchFamily="34" charset="0"/>
            </a:endParaRPr>
          </a:p>
        </p:txBody>
      </p:sp>
      <p:sp>
        <p:nvSpPr>
          <p:cNvPr id="95234" name="Rectangle 2">
            <a:extLst>
              <a:ext uri="{FF2B5EF4-FFF2-40B4-BE49-F238E27FC236}">
                <a16:creationId xmlns:a16="http://schemas.microsoft.com/office/drawing/2014/main" id="{4064B2D6-FF1D-EE8D-8D69-8A0A1E2E56E5}"/>
              </a:ext>
            </a:extLst>
          </p:cNvPr>
          <p:cNvSpPr>
            <a:spLocks noGrp="1" noChangeArrowheads="1"/>
          </p:cNvSpPr>
          <p:nvPr>
            <p:ph type="title"/>
          </p:nvPr>
        </p:nvSpPr>
        <p:spPr/>
        <p:txBody>
          <a:bodyPr/>
          <a:lstStyle/>
          <a:p>
            <a:pPr eaLnBrk="1" hangingPunct="1">
              <a:defRPr/>
            </a:pPr>
            <a:r>
              <a:rPr lang="en-US"/>
              <a:t>Class B IP Addresses </a:t>
            </a:r>
            <a:endParaRPr lang="en-AU"/>
          </a:p>
        </p:txBody>
      </p:sp>
      <p:sp>
        <p:nvSpPr>
          <p:cNvPr id="26629" name="Rectangle 3">
            <a:extLst>
              <a:ext uri="{FF2B5EF4-FFF2-40B4-BE49-F238E27FC236}">
                <a16:creationId xmlns:a16="http://schemas.microsoft.com/office/drawing/2014/main" id="{4E431C73-C5C7-0F29-6F17-54D3D4D45938}"/>
              </a:ext>
            </a:extLst>
          </p:cNvPr>
          <p:cNvSpPr>
            <a:spLocks noGrp="1" noChangeArrowheads="1"/>
          </p:cNvSpPr>
          <p:nvPr>
            <p:ph type="body" idx="1"/>
          </p:nvPr>
        </p:nvSpPr>
        <p:spPr/>
        <p:txBody>
          <a:bodyPr/>
          <a:lstStyle/>
          <a:p>
            <a:pPr eaLnBrk="1" hangingPunct="1">
              <a:lnSpc>
                <a:spcPct val="90000"/>
              </a:lnSpc>
            </a:pPr>
            <a:r>
              <a:rPr lang="en-US" altLang="en-US"/>
              <a:t>Class B addresses use the 1</a:t>
            </a:r>
            <a:r>
              <a:rPr lang="en-US" altLang="en-US" baseline="30000"/>
              <a:t>st</a:t>
            </a:r>
            <a:r>
              <a:rPr lang="en-US" altLang="en-US"/>
              <a:t> 16 bits (two octets) for the Network address.</a:t>
            </a:r>
          </a:p>
          <a:p>
            <a:pPr eaLnBrk="1" hangingPunct="1">
              <a:lnSpc>
                <a:spcPct val="90000"/>
              </a:lnSpc>
            </a:pPr>
            <a:r>
              <a:rPr lang="en-US" altLang="en-US"/>
              <a:t>The last 2 octets are used for the Host address.</a:t>
            </a:r>
          </a:p>
          <a:p>
            <a:pPr eaLnBrk="1" hangingPunct="1">
              <a:lnSpc>
                <a:spcPct val="90000"/>
              </a:lnSpc>
            </a:pPr>
            <a:r>
              <a:rPr lang="en-US" altLang="en-US"/>
              <a:t>The 1</a:t>
            </a:r>
            <a:r>
              <a:rPr lang="en-US" altLang="en-US" baseline="30000"/>
              <a:t>st</a:t>
            </a:r>
            <a:r>
              <a:rPr lang="en-US" altLang="en-US"/>
              <a:t> 2 bit, which are always 10, designate the address as a Class B address &amp; 14 bits are used to designate the Network.  This leaves 16 bits (two octets)  to designate the Hosts. </a:t>
            </a:r>
            <a:endParaRPr lang="en-AU"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a:extLst>
              <a:ext uri="{FF2B5EF4-FFF2-40B4-BE49-F238E27FC236}">
                <a16:creationId xmlns:a16="http://schemas.microsoft.com/office/drawing/2014/main" id="{AD69F1B4-4A47-ACB5-650A-4C99ECD7E33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7651" name="Slide Number Placeholder 4">
            <a:extLst>
              <a:ext uri="{FF2B5EF4-FFF2-40B4-BE49-F238E27FC236}">
                <a16:creationId xmlns:a16="http://schemas.microsoft.com/office/drawing/2014/main" id="{801CD405-503B-E3A4-9A24-639604B59C3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76FD92F-D85F-405E-BF02-BA083B1D278F}" type="slidenum">
              <a:rPr lang="en-AU" altLang="en-US" sz="2800">
                <a:latin typeface="Tahoma" panose="020B0604030504040204" pitchFamily="34" charset="0"/>
              </a:rPr>
              <a:pPr>
                <a:spcBef>
                  <a:spcPct val="0"/>
                </a:spcBef>
                <a:buClrTx/>
                <a:buSzTx/>
                <a:buFontTx/>
                <a:buNone/>
              </a:pPr>
              <a:t>67</a:t>
            </a:fld>
            <a:endParaRPr lang="en-AU" altLang="en-US" sz="2800">
              <a:latin typeface="Tahoma" panose="020B0604030504040204" pitchFamily="34" charset="0"/>
            </a:endParaRPr>
          </a:p>
        </p:txBody>
      </p:sp>
      <p:sp>
        <p:nvSpPr>
          <p:cNvPr id="96258" name="Rectangle 2">
            <a:extLst>
              <a:ext uri="{FF2B5EF4-FFF2-40B4-BE49-F238E27FC236}">
                <a16:creationId xmlns:a16="http://schemas.microsoft.com/office/drawing/2014/main" id="{288273CF-74C4-5307-E72B-960251E23474}"/>
              </a:ext>
            </a:extLst>
          </p:cNvPr>
          <p:cNvSpPr>
            <a:spLocks noGrp="1" noChangeArrowheads="1"/>
          </p:cNvSpPr>
          <p:nvPr>
            <p:ph type="title"/>
          </p:nvPr>
        </p:nvSpPr>
        <p:spPr/>
        <p:txBody>
          <a:bodyPr/>
          <a:lstStyle/>
          <a:p>
            <a:pPr eaLnBrk="1" hangingPunct="1">
              <a:defRPr/>
            </a:pPr>
            <a:r>
              <a:rPr lang="en-US"/>
              <a:t>Class B IP Addresses </a:t>
            </a:r>
            <a:r>
              <a:rPr lang="en-US" sz="2800" i="1"/>
              <a:t>(Cont.)</a:t>
            </a:r>
            <a:endParaRPr lang="en-AU" sz="2800" i="1"/>
          </a:p>
        </p:txBody>
      </p:sp>
      <p:sp>
        <p:nvSpPr>
          <p:cNvPr id="27653" name="Rectangle 3">
            <a:extLst>
              <a:ext uri="{FF2B5EF4-FFF2-40B4-BE49-F238E27FC236}">
                <a16:creationId xmlns:a16="http://schemas.microsoft.com/office/drawing/2014/main" id="{244437E1-4031-50C8-6770-854D45C181D0}"/>
              </a:ext>
            </a:extLst>
          </p:cNvPr>
          <p:cNvSpPr>
            <a:spLocks noGrp="1" noChangeArrowheads="1"/>
          </p:cNvSpPr>
          <p:nvPr>
            <p:ph type="body" idx="1"/>
          </p:nvPr>
        </p:nvSpPr>
        <p:spPr/>
        <p:txBody>
          <a:bodyPr/>
          <a:lstStyle/>
          <a:p>
            <a:pPr eaLnBrk="1" hangingPunct="1"/>
            <a:r>
              <a:rPr lang="en-US" altLang="en-US"/>
              <a:t>So how many Class B Networks can there be?</a:t>
            </a:r>
          </a:p>
          <a:p>
            <a:pPr eaLnBrk="1" hangingPunct="1"/>
            <a:r>
              <a:rPr lang="en-US" altLang="en-US"/>
              <a:t>Using our formula, </a:t>
            </a:r>
            <a:r>
              <a:rPr lang="en-US" altLang="en-US">
                <a:solidFill>
                  <a:srgbClr val="993300"/>
                </a:solidFill>
              </a:rPr>
              <a:t>(2</a:t>
            </a:r>
            <a:r>
              <a:rPr lang="en-US" altLang="en-US" baseline="30000">
                <a:solidFill>
                  <a:srgbClr val="993300"/>
                </a:solidFill>
              </a:rPr>
              <a:t>14</a:t>
            </a:r>
            <a:r>
              <a:rPr lang="en-US" altLang="en-US">
                <a:solidFill>
                  <a:srgbClr val="993300"/>
                </a:solidFill>
              </a:rPr>
              <a:t> – 2)</a:t>
            </a:r>
            <a:r>
              <a:rPr lang="en-US" altLang="en-US">
                <a:solidFill>
                  <a:schemeClr val="tx1"/>
                </a:solidFill>
              </a:rPr>
              <a:t>,</a:t>
            </a:r>
            <a:r>
              <a:rPr lang="en-US" altLang="en-US"/>
              <a:t> there can be </a:t>
            </a:r>
            <a:r>
              <a:rPr lang="en-US" altLang="en-US">
                <a:solidFill>
                  <a:srgbClr val="993300"/>
                </a:solidFill>
              </a:rPr>
              <a:t>16,382</a:t>
            </a:r>
            <a:r>
              <a:rPr lang="en-US" altLang="en-US"/>
              <a:t> Class B Networks &amp; each Network can have </a:t>
            </a:r>
            <a:r>
              <a:rPr lang="en-US" altLang="en-US">
                <a:solidFill>
                  <a:srgbClr val="993300"/>
                </a:solidFill>
              </a:rPr>
              <a:t>(2</a:t>
            </a:r>
            <a:r>
              <a:rPr lang="en-US" altLang="en-US" baseline="30000">
                <a:solidFill>
                  <a:srgbClr val="993300"/>
                </a:solidFill>
              </a:rPr>
              <a:t>16</a:t>
            </a:r>
            <a:r>
              <a:rPr lang="en-US" altLang="en-US">
                <a:solidFill>
                  <a:srgbClr val="993300"/>
                </a:solidFill>
              </a:rPr>
              <a:t> – 2)</a:t>
            </a:r>
            <a:r>
              <a:rPr lang="en-US" altLang="en-US"/>
              <a:t> Hosts, or </a:t>
            </a:r>
            <a:r>
              <a:rPr lang="en-US" altLang="en-US">
                <a:solidFill>
                  <a:srgbClr val="993300"/>
                </a:solidFill>
              </a:rPr>
              <a:t>65,534</a:t>
            </a:r>
            <a:r>
              <a:rPr lang="en-US" altLang="en-US"/>
              <a:t> Hosts.</a:t>
            </a:r>
            <a:endParaRPr lang="en-AU"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a:extLst>
              <a:ext uri="{FF2B5EF4-FFF2-40B4-BE49-F238E27FC236}">
                <a16:creationId xmlns:a16="http://schemas.microsoft.com/office/drawing/2014/main" id="{89CEA421-A58C-7959-ECE7-533D61BB8495}"/>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8675" name="Slide Number Placeholder 4">
            <a:extLst>
              <a:ext uri="{FF2B5EF4-FFF2-40B4-BE49-F238E27FC236}">
                <a16:creationId xmlns:a16="http://schemas.microsoft.com/office/drawing/2014/main" id="{1CFB8965-02E2-D3C9-85BF-007A7D6CF6D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5743DD4-15BF-47A6-8EDD-4AA2E6CAB3A8}" type="slidenum">
              <a:rPr lang="en-AU" altLang="en-US" sz="2800">
                <a:latin typeface="Tahoma" panose="020B0604030504040204" pitchFamily="34" charset="0"/>
              </a:rPr>
              <a:pPr>
                <a:spcBef>
                  <a:spcPct val="0"/>
                </a:spcBef>
                <a:buClrTx/>
                <a:buSzTx/>
                <a:buFontTx/>
                <a:buNone/>
              </a:pPr>
              <a:t>68</a:t>
            </a:fld>
            <a:endParaRPr lang="en-AU" altLang="en-US" sz="2800">
              <a:latin typeface="Tahoma" panose="020B0604030504040204" pitchFamily="34" charset="0"/>
            </a:endParaRPr>
          </a:p>
        </p:txBody>
      </p:sp>
      <p:sp>
        <p:nvSpPr>
          <p:cNvPr id="97282" name="Rectangle 2">
            <a:extLst>
              <a:ext uri="{FF2B5EF4-FFF2-40B4-BE49-F238E27FC236}">
                <a16:creationId xmlns:a16="http://schemas.microsoft.com/office/drawing/2014/main" id="{A3DB9EDE-1346-793B-EFB0-925B1BAF56BC}"/>
              </a:ext>
            </a:extLst>
          </p:cNvPr>
          <p:cNvSpPr>
            <a:spLocks noGrp="1" noChangeArrowheads="1"/>
          </p:cNvSpPr>
          <p:nvPr>
            <p:ph type="title"/>
          </p:nvPr>
        </p:nvSpPr>
        <p:spPr/>
        <p:txBody>
          <a:bodyPr/>
          <a:lstStyle/>
          <a:p>
            <a:pPr eaLnBrk="1" hangingPunct="1">
              <a:defRPr/>
            </a:pPr>
            <a:r>
              <a:rPr lang="en-US"/>
              <a:t>Class C IP Addresses</a:t>
            </a:r>
            <a:endParaRPr lang="en-AU" sz="2800" i="1"/>
          </a:p>
        </p:txBody>
      </p:sp>
      <p:sp>
        <p:nvSpPr>
          <p:cNvPr id="28677" name="Rectangle 3">
            <a:extLst>
              <a:ext uri="{FF2B5EF4-FFF2-40B4-BE49-F238E27FC236}">
                <a16:creationId xmlns:a16="http://schemas.microsoft.com/office/drawing/2014/main" id="{CC4F5C27-D1C7-E06B-795D-1B9B2CA9DAAA}"/>
              </a:ext>
            </a:extLst>
          </p:cNvPr>
          <p:cNvSpPr>
            <a:spLocks noGrp="1" noChangeArrowheads="1"/>
          </p:cNvSpPr>
          <p:nvPr>
            <p:ph type="body" idx="1"/>
          </p:nvPr>
        </p:nvSpPr>
        <p:spPr/>
        <p:txBody>
          <a:bodyPr/>
          <a:lstStyle/>
          <a:p>
            <a:pPr eaLnBrk="1" hangingPunct="1">
              <a:lnSpc>
                <a:spcPct val="90000"/>
              </a:lnSpc>
            </a:pPr>
            <a:r>
              <a:rPr lang="en-US" altLang="en-US"/>
              <a:t>Class C addresses use the 1</a:t>
            </a:r>
            <a:r>
              <a:rPr lang="en-US" altLang="en-US" baseline="30000"/>
              <a:t>st</a:t>
            </a:r>
            <a:r>
              <a:rPr lang="en-US" altLang="en-US"/>
              <a:t> 24 bits (three octets) for the Network address &amp; only the last octet for Host addresses.the 1</a:t>
            </a:r>
            <a:r>
              <a:rPr lang="en-US" altLang="en-US" baseline="30000"/>
              <a:t>st</a:t>
            </a:r>
            <a:r>
              <a:rPr lang="en-US" altLang="en-US"/>
              <a:t> 3 bits of all class C addresses are set to 110, leaving 21 bits for the Network address, which means there can be </a:t>
            </a:r>
            <a:r>
              <a:rPr lang="en-US" altLang="en-US">
                <a:solidFill>
                  <a:srgbClr val="993300"/>
                </a:solidFill>
              </a:rPr>
              <a:t>2,097,150</a:t>
            </a:r>
            <a:r>
              <a:rPr lang="en-US" altLang="en-US"/>
              <a:t> </a:t>
            </a:r>
            <a:r>
              <a:rPr lang="en-US" altLang="en-US">
                <a:solidFill>
                  <a:srgbClr val="993300"/>
                </a:solidFill>
              </a:rPr>
              <a:t>(2</a:t>
            </a:r>
            <a:r>
              <a:rPr lang="en-US" altLang="en-US" baseline="30000">
                <a:solidFill>
                  <a:srgbClr val="993300"/>
                </a:solidFill>
              </a:rPr>
              <a:t>21</a:t>
            </a:r>
            <a:r>
              <a:rPr lang="en-US" altLang="en-US">
                <a:solidFill>
                  <a:srgbClr val="993300"/>
                </a:solidFill>
              </a:rPr>
              <a:t> – 2)</a:t>
            </a:r>
            <a:r>
              <a:rPr lang="en-US" altLang="en-US"/>
              <a:t> Class C Networks, but only </a:t>
            </a:r>
            <a:r>
              <a:rPr lang="en-US" altLang="en-US">
                <a:solidFill>
                  <a:srgbClr val="993300"/>
                </a:solidFill>
              </a:rPr>
              <a:t>254 (2</a:t>
            </a:r>
            <a:r>
              <a:rPr lang="en-US" altLang="en-US" baseline="30000">
                <a:solidFill>
                  <a:srgbClr val="993300"/>
                </a:solidFill>
              </a:rPr>
              <a:t>8</a:t>
            </a:r>
            <a:r>
              <a:rPr lang="en-US" altLang="en-US">
                <a:solidFill>
                  <a:srgbClr val="993300"/>
                </a:solidFill>
              </a:rPr>
              <a:t> – 2)</a:t>
            </a:r>
            <a:r>
              <a:rPr lang="en-US" altLang="en-US"/>
              <a:t> Hosts per Network.</a:t>
            </a:r>
            <a:endParaRPr lang="en-AU"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a:extLst>
              <a:ext uri="{FF2B5EF4-FFF2-40B4-BE49-F238E27FC236}">
                <a16:creationId xmlns:a16="http://schemas.microsoft.com/office/drawing/2014/main" id="{6E78C766-B151-C94D-20AC-25BC2D91F04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29699" name="Slide Number Placeholder 4">
            <a:extLst>
              <a:ext uri="{FF2B5EF4-FFF2-40B4-BE49-F238E27FC236}">
                <a16:creationId xmlns:a16="http://schemas.microsoft.com/office/drawing/2014/main" id="{FD19A5C4-E422-B965-A51C-5C2A98B97CD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EBEB559B-5E0E-4EF2-A5FD-830605BA8D40}" type="slidenum">
              <a:rPr lang="en-AU" altLang="en-US" sz="2800">
                <a:latin typeface="Tahoma" panose="020B0604030504040204" pitchFamily="34" charset="0"/>
              </a:rPr>
              <a:pPr>
                <a:spcBef>
                  <a:spcPct val="0"/>
                </a:spcBef>
                <a:buClrTx/>
                <a:buSzTx/>
                <a:buFontTx/>
                <a:buNone/>
              </a:pPr>
              <a:t>69</a:t>
            </a:fld>
            <a:endParaRPr lang="en-AU" altLang="en-US" sz="2800">
              <a:latin typeface="Tahoma" panose="020B0604030504040204" pitchFamily="34" charset="0"/>
            </a:endParaRPr>
          </a:p>
        </p:txBody>
      </p:sp>
      <p:sp>
        <p:nvSpPr>
          <p:cNvPr id="98306" name="Rectangle 2">
            <a:extLst>
              <a:ext uri="{FF2B5EF4-FFF2-40B4-BE49-F238E27FC236}">
                <a16:creationId xmlns:a16="http://schemas.microsoft.com/office/drawing/2014/main" id="{4B6EB668-FE73-B142-B8E2-0ED13DCC01E3}"/>
              </a:ext>
            </a:extLst>
          </p:cNvPr>
          <p:cNvSpPr>
            <a:spLocks noGrp="1" noChangeArrowheads="1"/>
          </p:cNvSpPr>
          <p:nvPr>
            <p:ph type="title"/>
          </p:nvPr>
        </p:nvSpPr>
        <p:spPr/>
        <p:txBody>
          <a:bodyPr/>
          <a:lstStyle/>
          <a:p>
            <a:pPr eaLnBrk="1" hangingPunct="1">
              <a:defRPr/>
            </a:pPr>
            <a:r>
              <a:rPr lang="en-US"/>
              <a:t>Class C IP Addresses </a:t>
            </a:r>
            <a:r>
              <a:rPr lang="en-US" sz="2800" i="1"/>
              <a:t>(Cont.)</a:t>
            </a:r>
            <a:endParaRPr lang="en-AU" sz="2800" i="1"/>
          </a:p>
        </p:txBody>
      </p:sp>
      <p:pic>
        <p:nvPicPr>
          <p:cNvPr id="29701" name="Picture 275" descr="C:\My Documents\TCP_IP\2.jpg">
            <a:extLst>
              <a:ext uri="{FF2B5EF4-FFF2-40B4-BE49-F238E27FC236}">
                <a16:creationId xmlns:a16="http://schemas.microsoft.com/office/drawing/2014/main" id="{746DD12E-5F16-BC9E-2AF0-F8D40210B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86001"/>
            <a:ext cx="70866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685C-0232-5C0D-EE29-43983E2415EB}"/>
              </a:ext>
            </a:extLst>
          </p:cNvPr>
          <p:cNvSpPr>
            <a:spLocks noGrp="1"/>
          </p:cNvSpPr>
          <p:nvPr>
            <p:ph type="title"/>
          </p:nvPr>
        </p:nvSpPr>
        <p:spPr/>
        <p:txBody>
          <a:bodyPr/>
          <a:lstStyle/>
          <a:p>
            <a:r>
              <a:rPr lang="en-US" b="1" dirty="0"/>
              <a:t>Collision Domains:</a:t>
            </a:r>
            <a:endParaRPr lang="en-US" dirty="0"/>
          </a:p>
        </p:txBody>
      </p:sp>
      <p:sp>
        <p:nvSpPr>
          <p:cNvPr id="3" name="Content Placeholder 2">
            <a:extLst>
              <a:ext uri="{FF2B5EF4-FFF2-40B4-BE49-F238E27FC236}">
                <a16:creationId xmlns:a16="http://schemas.microsoft.com/office/drawing/2014/main" id="{A700CE0A-BB93-215F-FBE5-ED90458A2BB4}"/>
              </a:ext>
            </a:extLst>
          </p:cNvPr>
          <p:cNvSpPr>
            <a:spLocks noGrp="1"/>
          </p:cNvSpPr>
          <p:nvPr>
            <p:ph idx="1"/>
          </p:nvPr>
        </p:nvSpPr>
        <p:spPr/>
        <p:txBody>
          <a:bodyPr>
            <a:normAutofit fontScale="85000" lnSpcReduction="20000"/>
          </a:bodyPr>
          <a:lstStyle/>
          <a:p>
            <a:endParaRPr lang="en-US" b="1" dirty="0"/>
          </a:p>
          <a:p>
            <a:pPr lvl="1"/>
            <a:r>
              <a:rPr lang="en-US" dirty="0"/>
              <a:t> Another important feature of a switch is known as a collision domain, which is a group of systems that share the same network segment and therefore can have their data collide with one another.</a:t>
            </a:r>
          </a:p>
          <a:p>
            <a:pPr lvl="1"/>
            <a:r>
              <a:rPr lang="en-US" dirty="0"/>
              <a:t> All ports on a hub create a single collision domain, but each port on a switch creates a separate collision domain. </a:t>
            </a:r>
          </a:p>
          <a:p>
            <a:pPr lvl="1"/>
            <a:r>
              <a:rPr lang="en-US" dirty="0"/>
              <a:t>For example, when using a network hub, if two systems were to send data at the same time it would result in a data collision. </a:t>
            </a:r>
          </a:p>
          <a:p>
            <a:pPr lvl="1"/>
            <a:r>
              <a:rPr lang="en-US" dirty="0"/>
              <a:t>This is because the hub creates a “shared” network segment that all systems have access to. </a:t>
            </a:r>
          </a:p>
          <a:p>
            <a:pPr lvl="1"/>
            <a:r>
              <a:rPr lang="en-US" dirty="0"/>
              <a:t>With a switch, each port on the switch creates a separate collision domain that is its own network segment.</a:t>
            </a:r>
          </a:p>
          <a:p>
            <a:pPr lvl="1"/>
            <a:r>
              <a:rPr lang="en-US" dirty="0"/>
              <a:t> When connecting a system to a port on a switch, because no other system is on the network segment, there won’t be data collisions.</a:t>
            </a:r>
          </a:p>
        </p:txBody>
      </p:sp>
    </p:spTree>
    <p:extLst>
      <p:ext uri="{BB962C8B-B14F-4D97-AF65-F5344CB8AC3E}">
        <p14:creationId xmlns:p14="http://schemas.microsoft.com/office/powerpoint/2010/main" val="3906308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a:extLst>
              <a:ext uri="{FF2B5EF4-FFF2-40B4-BE49-F238E27FC236}">
                <a16:creationId xmlns:a16="http://schemas.microsoft.com/office/drawing/2014/main" id="{13112AE1-F10B-BBFE-28B5-6E41FA5528F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0723" name="Slide Number Placeholder 4">
            <a:extLst>
              <a:ext uri="{FF2B5EF4-FFF2-40B4-BE49-F238E27FC236}">
                <a16:creationId xmlns:a16="http://schemas.microsoft.com/office/drawing/2014/main" id="{9D7F5A72-387F-128A-42E2-B9F01ED8BD11}"/>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2E248F-3EAC-4178-BD1E-D76A609A32CE}" type="slidenum">
              <a:rPr lang="en-AU" altLang="en-US" sz="2800">
                <a:latin typeface="Tahoma" panose="020B0604030504040204" pitchFamily="34" charset="0"/>
              </a:rPr>
              <a:pPr>
                <a:spcBef>
                  <a:spcPct val="0"/>
                </a:spcBef>
                <a:buClrTx/>
                <a:buSzTx/>
                <a:buFontTx/>
                <a:buNone/>
              </a:pPr>
              <a:t>70</a:t>
            </a:fld>
            <a:endParaRPr lang="en-AU" altLang="en-US" sz="2800">
              <a:latin typeface="Tahoma" panose="020B0604030504040204" pitchFamily="34" charset="0"/>
            </a:endParaRPr>
          </a:p>
        </p:txBody>
      </p:sp>
      <p:sp>
        <p:nvSpPr>
          <p:cNvPr id="99330" name="Rectangle 2">
            <a:extLst>
              <a:ext uri="{FF2B5EF4-FFF2-40B4-BE49-F238E27FC236}">
                <a16:creationId xmlns:a16="http://schemas.microsoft.com/office/drawing/2014/main" id="{74810831-1838-B232-0DA8-637839C5DAD6}"/>
              </a:ext>
            </a:extLst>
          </p:cNvPr>
          <p:cNvSpPr>
            <a:spLocks noGrp="1" noChangeArrowheads="1"/>
          </p:cNvSpPr>
          <p:nvPr>
            <p:ph type="title"/>
          </p:nvPr>
        </p:nvSpPr>
        <p:spPr/>
        <p:txBody>
          <a:bodyPr/>
          <a:lstStyle/>
          <a:p>
            <a:pPr eaLnBrk="1" hangingPunct="1">
              <a:defRPr/>
            </a:pPr>
            <a:r>
              <a:rPr lang="en-US"/>
              <a:t>Special Addresses </a:t>
            </a:r>
            <a:endParaRPr lang="en-AU" sz="2800" i="1"/>
          </a:p>
        </p:txBody>
      </p:sp>
      <p:sp>
        <p:nvSpPr>
          <p:cNvPr id="30725" name="Rectangle 3">
            <a:extLst>
              <a:ext uri="{FF2B5EF4-FFF2-40B4-BE49-F238E27FC236}">
                <a16:creationId xmlns:a16="http://schemas.microsoft.com/office/drawing/2014/main" id="{F309790C-293A-C7A1-6D37-915D2F3C06BF}"/>
              </a:ext>
            </a:extLst>
          </p:cNvPr>
          <p:cNvSpPr>
            <a:spLocks noGrp="1" noChangeArrowheads="1"/>
          </p:cNvSpPr>
          <p:nvPr>
            <p:ph type="body" idx="1"/>
          </p:nvPr>
        </p:nvSpPr>
        <p:spPr/>
        <p:txBody>
          <a:bodyPr/>
          <a:lstStyle/>
          <a:p>
            <a:pPr eaLnBrk="1" hangingPunct="1"/>
            <a:r>
              <a:rPr lang="en-US" altLang="en-US"/>
              <a:t>A few addresses are set aside for specific purposes.</a:t>
            </a:r>
          </a:p>
          <a:p>
            <a:pPr eaLnBrk="1" hangingPunct="1"/>
            <a:r>
              <a:rPr lang="en-US" altLang="en-US"/>
              <a:t>Network addresses that are all binary zeros, all binary ones &amp; Network addresses beginning with 127 are special Network addresses.</a:t>
            </a:r>
            <a:endParaRPr lang="en-AU"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a:extLst>
              <a:ext uri="{FF2B5EF4-FFF2-40B4-BE49-F238E27FC236}">
                <a16:creationId xmlns:a16="http://schemas.microsoft.com/office/drawing/2014/main" id="{095FEB52-24F6-94BA-5F72-76CEADCD1A1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1747" name="Slide Number Placeholder 4">
            <a:extLst>
              <a:ext uri="{FF2B5EF4-FFF2-40B4-BE49-F238E27FC236}">
                <a16:creationId xmlns:a16="http://schemas.microsoft.com/office/drawing/2014/main" id="{D722433B-D4B4-0313-9338-AB9F966D5DA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C08AB84-1FD2-4121-B606-757854D7E69A}" type="slidenum">
              <a:rPr lang="en-AU" altLang="en-US" sz="2800">
                <a:latin typeface="Tahoma" panose="020B0604030504040204" pitchFamily="34" charset="0"/>
              </a:rPr>
              <a:pPr>
                <a:spcBef>
                  <a:spcPct val="0"/>
                </a:spcBef>
                <a:buClrTx/>
                <a:buSzTx/>
                <a:buFontTx/>
                <a:buNone/>
              </a:pPr>
              <a:t>71</a:t>
            </a:fld>
            <a:endParaRPr lang="en-AU" altLang="en-US" sz="2800">
              <a:latin typeface="Tahoma" panose="020B0604030504040204" pitchFamily="34" charset="0"/>
            </a:endParaRPr>
          </a:p>
        </p:txBody>
      </p:sp>
      <p:sp>
        <p:nvSpPr>
          <p:cNvPr id="100354" name="Rectangle 2">
            <a:extLst>
              <a:ext uri="{FF2B5EF4-FFF2-40B4-BE49-F238E27FC236}">
                <a16:creationId xmlns:a16="http://schemas.microsoft.com/office/drawing/2014/main" id="{487E9857-6FBC-68C4-C329-7694C3D2CD91}"/>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pic>
        <p:nvPicPr>
          <p:cNvPr id="31749" name="Picture 4" descr="C:\My Documents\TCP_IP\3.jpg">
            <a:extLst>
              <a:ext uri="{FF2B5EF4-FFF2-40B4-BE49-F238E27FC236}">
                <a16:creationId xmlns:a16="http://schemas.microsoft.com/office/drawing/2014/main" id="{1140ACBC-6C44-23BA-8238-03CE10651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59014"/>
            <a:ext cx="7010400"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a:extLst>
              <a:ext uri="{FF2B5EF4-FFF2-40B4-BE49-F238E27FC236}">
                <a16:creationId xmlns:a16="http://schemas.microsoft.com/office/drawing/2014/main" id="{DA017E86-4CFD-78AB-0385-0AF25580A156}"/>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2771" name="Slide Number Placeholder 4">
            <a:extLst>
              <a:ext uri="{FF2B5EF4-FFF2-40B4-BE49-F238E27FC236}">
                <a16:creationId xmlns:a16="http://schemas.microsoft.com/office/drawing/2014/main" id="{B0831F6E-595F-61F0-0ADB-447D1C554B9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68406684-4069-431F-AAD4-B9668E2CB4DE}" type="slidenum">
              <a:rPr lang="en-AU" altLang="en-US" sz="2800">
                <a:latin typeface="Tahoma" panose="020B0604030504040204" pitchFamily="34" charset="0"/>
              </a:rPr>
              <a:pPr>
                <a:spcBef>
                  <a:spcPct val="0"/>
                </a:spcBef>
                <a:buClrTx/>
                <a:buSzTx/>
                <a:buFontTx/>
                <a:buNone/>
              </a:pPr>
              <a:t>72</a:t>
            </a:fld>
            <a:endParaRPr lang="en-AU" altLang="en-US" sz="2800">
              <a:latin typeface="Tahoma" panose="020B0604030504040204" pitchFamily="34" charset="0"/>
            </a:endParaRPr>
          </a:p>
        </p:txBody>
      </p:sp>
      <p:sp>
        <p:nvSpPr>
          <p:cNvPr id="101378" name="Rectangle 2">
            <a:extLst>
              <a:ext uri="{FF2B5EF4-FFF2-40B4-BE49-F238E27FC236}">
                <a16:creationId xmlns:a16="http://schemas.microsoft.com/office/drawing/2014/main" id="{F471576F-C8C9-DF1B-AAB6-5E274F0405CB}"/>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sp>
        <p:nvSpPr>
          <p:cNvPr id="32773" name="Rectangle 3">
            <a:extLst>
              <a:ext uri="{FF2B5EF4-FFF2-40B4-BE49-F238E27FC236}">
                <a16:creationId xmlns:a16="http://schemas.microsoft.com/office/drawing/2014/main" id="{8A195468-FF5B-7439-1169-AAB90F703C75}"/>
              </a:ext>
            </a:extLst>
          </p:cNvPr>
          <p:cNvSpPr>
            <a:spLocks noGrp="1" noChangeArrowheads="1"/>
          </p:cNvSpPr>
          <p:nvPr>
            <p:ph type="body" idx="1"/>
          </p:nvPr>
        </p:nvSpPr>
        <p:spPr/>
        <p:txBody>
          <a:bodyPr/>
          <a:lstStyle/>
          <a:p>
            <a:pPr eaLnBrk="1" hangingPunct="1"/>
            <a:r>
              <a:rPr lang="en-US" altLang="en-US"/>
              <a:t>Within each address class is a set of addresses that are set aside for use in local networks sitting behind a firewall or NAT (Network Address Translation) device or Networks not connected to the Internet.</a:t>
            </a:r>
            <a:endParaRPr lang="en-AU"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a:extLst>
              <a:ext uri="{FF2B5EF4-FFF2-40B4-BE49-F238E27FC236}">
                <a16:creationId xmlns:a16="http://schemas.microsoft.com/office/drawing/2014/main" id="{9455BF5A-E4FE-BE44-9331-0759B03E648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3795" name="Slide Number Placeholder 4">
            <a:extLst>
              <a:ext uri="{FF2B5EF4-FFF2-40B4-BE49-F238E27FC236}">
                <a16:creationId xmlns:a16="http://schemas.microsoft.com/office/drawing/2014/main" id="{8A05E41F-7DD3-D78D-1642-2778567E5B98}"/>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ED33C2F-96AD-4B54-A656-E5B19C9BE3B7}" type="slidenum">
              <a:rPr lang="en-AU" altLang="en-US" sz="2800">
                <a:latin typeface="Tahoma" panose="020B0604030504040204" pitchFamily="34" charset="0"/>
              </a:rPr>
              <a:pPr>
                <a:spcBef>
                  <a:spcPct val="0"/>
                </a:spcBef>
                <a:buClrTx/>
                <a:buSzTx/>
                <a:buFontTx/>
                <a:buNone/>
              </a:pPr>
              <a:t>73</a:t>
            </a:fld>
            <a:endParaRPr lang="en-AU" altLang="en-US" sz="2800">
              <a:latin typeface="Tahoma" panose="020B0604030504040204" pitchFamily="34" charset="0"/>
            </a:endParaRPr>
          </a:p>
        </p:txBody>
      </p:sp>
      <p:sp>
        <p:nvSpPr>
          <p:cNvPr id="102402" name="Rectangle 2">
            <a:extLst>
              <a:ext uri="{FF2B5EF4-FFF2-40B4-BE49-F238E27FC236}">
                <a16:creationId xmlns:a16="http://schemas.microsoft.com/office/drawing/2014/main" id="{4170EB54-538C-30EA-7E54-99823D4FF546}"/>
              </a:ext>
            </a:extLst>
          </p:cNvPr>
          <p:cNvSpPr>
            <a:spLocks noGrp="1" noChangeArrowheads="1"/>
          </p:cNvSpPr>
          <p:nvPr>
            <p:ph type="title"/>
          </p:nvPr>
        </p:nvSpPr>
        <p:spPr/>
        <p:txBody>
          <a:bodyPr/>
          <a:lstStyle/>
          <a:p>
            <a:pPr eaLnBrk="1" hangingPunct="1">
              <a:defRPr/>
            </a:pPr>
            <a:r>
              <a:rPr lang="en-US"/>
              <a:t>Special Addresses </a:t>
            </a:r>
            <a:r>
              <a:rPr lang="en-US" sz="2800" i="1"/>
              <a:t>(Cont.)</a:t>
            </a:r>
            <a:endParaRPr lang="en-AU" sz="2800" i="1"/>
          </a:p>
        </p:txBody>
      </p:sp>
      <p:sp>
        <p:nvSpPr>
          <p:cNvPr id="33797" name="Rectangle 3">
            <a:extLst>
              <a:ext uri="{FF2B5EF4-FFF2-40B4-BE49-F238E27FC236}">
                <a16:creationId xmlns:a16="http://schemas.microsoft.com/office/drawing/2014/main" id="{A63A0089-D2A1-327D-C28F-F4DB1F850B69}"/>
              </a:ext>
            </a:extLst>
          </p:cNvPr>
          <p:cNvSpPr>
            <a:spLocks noGrp="1" noChangeArrowheads="1"/>
          </p:cNvSpPr>
          <p:nvPr>
            <p:ph type="body" idx="1"/>
          </p:nvPr>
        </p:nvSpPr>
        <p:spPr>
          <a:xfrm>
            <a:off x="2819400" y="2133600"/>
            <a:ext cx="7086600" cy="990600"/>
          </a:xfrm>
        </p:spPr>
        <p:txBody>
          <a:bodyPr/>
          <a:lstStyle/>
          <a:p>
            <a:pPr eaLnBrk="1" hangingPunct="1">
              <a:lnSpc>
                <a:spcPct val="90000"/>
              </a:lnSpc>
            </a:pPr>
            <a:r>
              <a:rPr lang="en-US" altLang="en-US"/>
              <a:t>A list of these addresses for each IP address class:</a:t>
            </a:r>
            <a:endParaRPr lang="en-AU" altLang="en-US"/>
          </a:p>
        </p:txBody>
      </p:sp>
      <p:pic>
        <p:nvPicPr>
          <p:cNvPr id="33798" name="Picture 4" descr="C:\My Documents\TCP_IP\4.jpg">
            <a:extLst>
              <a:ext uri="{FF2B5EF4-FFF2-40B4-BE49-F238E27FC236}">
                <a16:creationId xmlns:a16="http://schemas.microsoft.com/office/drawing/2014/main" id="{20995244-28E1-FD1B-1CBA-0BD361520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276600"/>
            <a:ext cx="64770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E1737B73-003F-FC9B-8BA5-BCF2B62F9B1A}"/>
              </a:ext>
            </a:extLst>
          </p:cNvPr>
          <p:cNvSpPr>
            <a:spLocks noGrp="1" noChangeArrowheads="1"/>
          </p:cNvSpPr>
          <p:nvPr>
            <p:ph type="title"/>
          </p:nvPr>
        </p:nvSpPr>
        <p:spPr>
          <a:xfrm>
            <a:off x="1557339" y="266700"/>
            <a:ext cx="8416925" cy="1104900"/>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Network Masks</a:t>
            </a:r>
          </a:p>
        </p:txBody>
      </p:sp>
      <p:sp>
        <p:nvSpPr>
          <p:cNvPr id="34818" name="Rectangle 2">
            <a:extLst>
              <a:ext uri="{FF2B5EF4-FFF2-40B4-BE49-F238E27FC236}">
                <a16:creationId xmlns:a16="http://schemas.microsoft.com/office/drawing/2014/main" id="{7E49EF04-7550-3053-B43E-4B9EC95A15D3}"/>
              </a:ext>
            </a:extLst>
          </p:cNvPr>
          <p:cNvSpPr>
            <a:spLocks noGrp="1" noChangeArrowheads="1"/>
          </p:cNvSpPr>
          <p:nvPr>
            <p:ph type="body" idx="1"/>
          </p:nvPr>
        </p:nvSpPr>
        <p:spPr>
          <a:xfrm>
            <a:off x="2217738" y="1676401"/>
            <a:ext cx="8369300" cy="4487863"/>
          </a:xfrm>
          <a:ln/>
        </p:spPr>
        <p:txBody>
          <a:bodyPr>
            <a:normAutofit lnSpcReduction="100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solidFill>
                  <a:srgbClr val="FF99FF"/>
                </a:solidFill>
              </a:rPr>
              <a:t>Network Masks</a:t>
            </a:r>
            <a:r>
              <a:rPr lang="en-GB" altLang="en-US"/>
              <a:t> help define which bits are used to describe the </a:t>
            </a:r>
            <a:r>
              <a:rPr lang="en-GB" altLang="en-US">
                <a:solidFill>
                  <a:srgbClr val="FF99FF"/>
                </a:solidFill>
              </a:rPr>
              <a:t>Network Part</a:t>
            </a:r>
            <a:r>
              <a:rPr lang="en-GB" altLang="en-US"/>
              <a:t> and which for </a:t>
            </a:r>
            <a:r>
              <a:rPr lang="en-GB" altLang="en-US">
                <a:solidFill>
                  <a:srgbClr val="FF99FF"/>
                </a:solidFill>
              </a:rPr>
              <a:t>hosts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Different Representations: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decimal dot notation: 255.255.224.0</a:t>
            </a:r>
          </a:p>
          <a:p>
            <a:pPr lvl="1">
              <a:spcBef>
                <a:spcPts val="575"/>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binary: </a:t>
            </a:r>
            <a:r>
              <a:rPr lang="en-GB" altLang="en-US" sz="2000"/>
              <a:t>11111111 11111111 11100000 00000000</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hexadecimal: 0xFFFFE000</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number of network bits: /19</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Binary AND of 32 bit IP address with 32 bit netmask yields network part of address</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a:extLst>
              <a:ext uri="{FF2B5EF4-FFF2-40B4-BE49-F238E27FC236}">
                <a16:creationId xmlns:a16="http://schemas.microsoft.com/office/drawing/2014/main" id="{C85A99C0-98C3-698E-CA07-FD8C82B9B32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4819" name="Slide Number Placeholder 4">
            <a:extLst>
              <a:ext uri="{FF2B5EF4-FFF2-40B4-BE49-F238E27FC236}">
                <a16:creationId xmlns:a16="http://schemas.microsoft.com/office/drawing/2014/main" id="{B6CC9BE0-1326-634B-E188-85BD91328ED9}"/>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F824D45-3B9D-43E5-9D7A-0D85DC2C0BEA}" type="slidenum">
              <a:rPr lang="en-AU" altLang="en-US" sz="2800">
                <a:latin typeface="Tahoma" panose="020B0604030504040204" pitchFamily="34" charset="0"/>
              </a:rPr>
              <a:pPr>
                <a:spcBef>
                  <a:spcPct val="0"/>
                </a:spcBef>
                <a:buClrTx/>
                <a:buSzTx/>
                <a:buFontTx/>
                <a:buNone/>
              </a:pPr>
              <a:t>75</a:t>
            </a:fld>
            <a:endParaRPr lang="en-AU" altLang="en-US" sz="2800">
              <a:latin typeface="Tahoma" panose="020B0604030504040204" pitchFamily="34" charset="0"/>
            </a:endParaRPr>
          </a:p>
        </p:txBody>
      </p:sp>
      <p:sp>
        <p:nvSpPr>
          <p:cNvPr id="103426" name="Rectangle 2">
            <a:extLst>
              <a:ext uri="{FF2B5EF4-FFF2-40B4-BE49-F238E27FC236}">
                <a16:creationId xmlns:a16="http://schemas.microsoft.com/office/drawing/2014/main" id="{7C4C8EB2-235B-5ECC-A082-5D4F047A99BC}"/>
              </a:ext>
            </a:extLst>
          </p:cNvPr>
          <p:cNvSpPr>
            <a:spLocks noGrp="1" noChangeArrowheads="1"/>
          </p:cNvSpPr>
          <p:nvPr>
            <p:ph type="title"/>
          </p:nvPr>
        </p:nvSpPr>
        <p:spPr/>
        <p:txBody>
          <a:bodyPr/>
          <a:lstStyle/>
          <a:p>
            <a:pPr eaLnBrk="1" hangingPunct="1">
              <a:defRPr/>
            </a:pPr>
            <a:r>
              <a:rPr lang="en-US"/>
              <a:t>Subnet Mask</a:t>
            </a:r>
            <a:endParaRPr lang="en-AU" sz="2800" i="1"/>
          </a:p>
        </p:txBody>
      </p:sp>
      <p:sp>
        <p:nvSpPr>
          <p:cNvPr id="34821" name="Rectangle 3">
            <a:extLst>
              <a:ext uri="{FF2B5EF4-FFF2-40B4-BE49-F238E27FC236}">
                <a16:creationId xmlns:a16="http://schemas.microsoft.com/office/drawing/2014/main" id="{5885CD0C-BA82-E264-2453-55AB78B059EF}"/>
              </a:ext>
            </a:extLst>
          </p:cNvPr>
          <p:cNvSpPr>
            <a:spLocks noGrp="1" noChangeArrowheads="1"/>
          </p:cNvSpPr>
          <p:nvPr>
            <p:ph type="body" idx="1"/>
          </p:nvPr>
        </p:nvSpPr>
        <p:spPr/>
        <p:txBody>
          <a:bodyPr/>
          <a:lstStyle/>
          <a:p>
            <a:pPr eaLnBrk="1" hangingPunct="1"/>
            <a:r>
              <a:rPr lang="en-US" altLang="en-US"/>
              <a:t>An IP address has 2 parts:</a:t>
            </a:r>
          </a:p>
          <a:p>
            <a:pPr lvl="1" eaLnBrk="1" hangingPunct="1">
              <a:buClr>
                <a:schemeClr val="accent2"/>
              </a:buClr>
            </a:pPr>
            <a:r>
              <a:rPr lang="en-US" altLang="en-US"/>
              <a:t>The Network identification.</a:t>
            </a:r>
          </a:p>
          <a:p>
            <a:pPr lvl="1" eaLnBrk="1" hangingPunct="1">
              <a:buClr>
                <a:schemeClr val="accent2"/>
              </a:buClr>
            </a:pPr>
            <a:r>
              <a:rPr lang="en-US" altLang="en-US"/>
              <a:t>The Host identification.</a:t>
            </a:r>
          </a:p>
          <a:p>
            <a:pPr eaLnBrk="1" hangingPunct="1"/>
            <a:r>
              <a:rPr lang="en-US" altLang="en-US"/>
              <a:t>Frequently, the Network &amp; Host portions of the address need to be separately extracted.</a:t>
            </a:r>
          </a:p>
          <a:p>
            <a:pPr eaLnBrk="1" hangingPunct="1"/>
            <a:r>
              <a:rPr lang="en-US" altLang="en-US"/>
              <a:t>In most cases, if you know the address class, it’s easy to separate the 2 portions.</a:t>
            </a:r>
            <a:endParaRPr lang="en-AU"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a:extLst>
              <a:ext uri="{FF2B5EF4-FFF2-40B4-BE49-F238E27FC236}">
                <a16:creationId xmlns:a16="http://schemas.microsoft.com/office/drawing/2014/main" id="{EB83F9A7-99ED-AE4E-E55D-6DB400C4BE0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5843" name="Slide Number Placeholder 4">
            <a:extLst>
              <a:ext uri="{FF2B5EF4-FFF2-40B4-BE49-F238E27FC236}">
                <a16:creationId xmlns:a16="http://schemas.microsoft.com/office/drawing/2014/main" id="{CF2A4D0D-9DDE-C102-481B-862A7FF918A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19A9435-0502-4686-852D-4D2D945C7BC5}" type="slidenum">
              <a:rPr lang="en-AU" altLang="en-US" sz="2800">
                <a:latin typeface="Tahoma" panose="020B0604030504040204" pitchFamily="34" charset="0"/>
              </a:rPr>
              <a:pPr>
                <a:spcBef>
                  <a:spcPct val="0"/>
                </a:spcBef>
                <a:buClrTx/>
                <a:buSzTx/>
                <a:buFontTx/>
                <a:buNone/>
              </a:pPr>
              <a:t>76</a:t>
            </a:fld>
            <a:endParaRPr lang="en-AU" altLang="en-US" sz="2800">
              <a:latin typeface="Tahoma" panose="020B0604030504040204" pitchFamily="34" charset="0"/>
            </a:endParaRPr>
          </a:p>
        </p:txBody>
      </p:sp>
      <p:sp>
        <p:nvSpPr>
          <p:cNvPr id="104450" name="Rectangle 2">
            <a:extLst>
              <a:ext uri="{FF2B5EF4-FFF2-40B4-BE49-F238E27FC236}">
                <a16:creationId xmlns:a16="http://schemas.microsoft.com/office/drawing/2014/main" id="{D3DDD968-C73F-BE61-B479-B851F16B3438}"/>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5845" name="Rectangle 3">
            <a:extLst>
              <a:ext uri="{FF2B5EF4-FFF2-40B4-BE49-F238E27FC236}">
                <a16:creationId xmlns:a16="http://schemas.microsoft.com/office/drawing/2014/main" id="{F572299E-59CA-F1EC-206F-F4E2573E9D4D}"/>
              </a:ext>
            </a:extLst>
          </p:cNvPr>
          <p:cNvSpPr>
            <a:spLocks noGrp="1" noChangeArrowheads="1"/>
          </p:cNvSpPr>
          <p:nvPr>
            <p:ph type="body" idx="1"/>
          </p:nvPr>
        </p:nvSpPr>
        <p:spPr/>
        <p:txBody>
          <a:bodyPr/>
          <a:lstStyle/>
          <a:p>
            <a:pPr eaLnBrk="1" hangingPunct="1">
              <a:lnSpc>
                <a:spcPct val="90000"/>
              </a:lnSpc>
            </a:pPr>
            <a:r>
              <a:rPr lang="en-US" altLang="en-US" sz="3000"/>
              <a:t>With the rapid growth of the internet &amp; the ever-increasing demand for new addresses, the standard address class structure has been expanded by borrowing bits from the Host portion to allow for more Networks.</a:t>
            </a:r>
          </a:p>
          <a:p>
            <a:pPr eaLnBrk="1" hangingPunct="1">
              <a:lnSpc>
                <a:spcPct val="90000"/>
              </a:lnSpc>
            </a:pPr>
            <a:r>
              <a:rPr lang="en-US" altLang="en-US" sz="3000"/>
              <a:t>Under this addressing scheme, called </a:t>
            </a:r>
            <a:r>
              <a:rPr lang="en-US" altLang="en-US" sz="3000">
                <a:solidFill>
                  <a:srgbClr val="993300"/>
                </a:solidFill>
              </a:rPr>
              <a:t>Subnetting</a:t>
            </a:r>
            <a:r>
              <a:rPr lang="en-US" altLang="en-US" sz="3000"/>
              <a:t>, separating the Network &amp; Host requires a special process called </a:t>
            </a:r>
            <a:r>
              <a:rPr lang="en-US" altLang="en-US" sz="3000">
                <a:solidFill>
                  <a:srgbClr val="993300"/>
                </a:solidFill>
              </a:rPr>
              <a:t>Subnet Masking</a:t>
            </a:r>
            <a:r>
              <a:rPr lang="en-US" altLang="en-US" sz="3000"/>
              <a:t>.</a:t>
            </a:r>
            <a:endParaRPr lang="en-AU" altLang="en-US" sz="3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a:extLst>
              <a:ext uri="{FF2B5EF4-FFF2-40B4-BE49-F238E27FC236}">
                <a16:creationId xmlns:a16="http://schemas.microsoft.com/office/drawing/2014/main" id="{6F768393-2C5F-EDCD-C7E6-A2699EFE76F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6867" name="Slide Number Placeholder 4">
            <a:extLst>
              <a:ext uri="{FF2B5EF4-FFF2-40B4-BE49-F238E27FC236}">
                <a16:creationId xmlns:a16="http://schemas.microsoft.com/office/drawing/2014/main" id="{E228A8EE-ADF5-41E6-556D-D9879467B7A8}"/>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2A897BE8-EAA6-462E-A178-8B29EF1FD677}" type="slidenum">
              <a:rPr lang="en-AU" altLang="en-US" sz="2800">
                <a:latin typeface="Tahoma" panose="020B0604030504040204" pitchFamily="34" charset="0"/>
              </a:rPr>
              <a:pPr>
                <a:spcBef>
                  <a:spcPct val="0"/>
                </a:spcBef>
                <a:buClrTx/>
                <a:buSzTx/>
                <a:buFontTx/>
                <a:buNone/>
              </a:pPr>
              <a:t>77</a:t>
            </a:fld>
            <a:endParaRPr lang="en-AU" altLang="en-US" sz="2800">
              <a:latin typeface="Tahoma" panose="020B0604030504040204" pitchFamily="34" charset="0"/>
            </a:endParaRPr>
          </a:p>
        </p:txBody>
      </p:sp>
      <p:sp>
        <p:nvSpPr>
          <p:cNvPr id="105474" name="Rectangle 2">
            <a:extLst>
              <a:ext uri="{FF2B5EF4-FFF2-40B4-BE49-F238E27FC236}">
                <a16:creationId xmlns:a16="http://schemas.microsoft.com/office/drawing/2014/main" id="{97C0E321-A123-0ADF-6CE6-928177B37DE1}"/>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6869" name="Rectangle 3">
            <a:extLst>
              <a:ext uri="{FF2B5EF4-FFF2-40B4-BE49-F238E27FC236}">
                <a16:creationId xmlns:a16="http://schemas.microsoft.com/office/drawing/2014/main" id="{38A59F65-2F2B-7279-B3F6-E54D70DCF1B2}"/>
              </a:ext>
            </a:extLst>
          </p:cNvPr>
          <p:cNvSpPr>
            <a:spLocks noGrp="1" noChangeArrowheads="1"/>
          </p:cNvSpPr>
          <p:nvPr>
            <p:ph type="body" idx="1"/>
          </p:nvPr>
        </p:nvSpPr>
        <p:spPr/>
        <p:txBody>
          <a:bodyPr/>
          <a:lstStyle/>
          <a:p>
            <a:pPr eaLnBrk="1" hangingPunct="1">
              <a:lnSpc>
                <a:spcPct val="90000"/>
              </a:lnSpc>
            </a:pPr>
            <a:r>
              <a:rPr lang="en-US" altLang="en-US" sz="3000"/>
              <a:t>The subnet masking process was developed to identify &amp; extract the Network part of the address.</a:t>
            </a:r>
          </a:p>
          <a:p>
            <a:pPr eaLnBrk="1" hangingPunct="1">
              <a:lnSpc>
                <a:spcPct val="90000"/>
              </a:lnSpc>
            </a:pPr>
            <a:r>
              <a:rPr lang="en-US" altLang="en-US" sz="3000"/>
              <a:t>A subnet mask, which contains a binary bit pattern of ones &amp; zeros, is applied to an address to determine whether the address is on the local Network.</a:t>
            </a:r>
          </a:p>
          <a:p>
            <a:pPr eaLnBrk="1" hangingPunct="1">
              <a:lnSpc>
                <a:spcPct val="90000"/>
              </a:lnSpc>
            </a:pPr>
            <a:r>
              <a:rPr lang="en-US" altLang="en-US" sz="3000"/>
              <a:t>If it is not, the process of routing it to an outside network begins.</a:t>
            </a:r>
          </a:p>
          <a:p>
            <a:pPr eaLnBrk="1" hangingPunct="1">
              <a:lnSpc>
                <a:spcPct val="90000"/>
              </a:lnSpc>
            </a:pPr>
            <a:endParaRPr lang="en-AU" altLang="en-US" sz="3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a:extLst>
              <a:ext uri="{FF2B5EF4-FFF2-40B4-BE49-F238E27FC236}">
                <a16:creationId xmlns:a16="http://schemas.microsoft.com/office/drawing/2014/main" id="{EADC1C91-394F-2594-6616-D56BDB944D6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7891" name="Slide Number Placeholder 4">
            <a:extLst>
              <a:ext uri="{FF2B5EF4-FFF2-40B4-BE49-F238E27FC236}">
                <a16:creationId xmlns:a16="http://schemas.microsoft.com/office/drawing/2014/main" id="{FC63F16B-5523-2E85-87AF-66666AA39822}"/>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460FB93-7AC6-450B-89F6-C15497087B0E}" type="slidenum">
              <a:rPr lang="en-AU" altLang="en-US" sz="2800">
                <a:latin typeface="Tahoma" panose="020B0604030504040204" pitchFamily="34" charset="0"/>
              </a:rPr>
              <a:pPr>
                <a:spcBef>
                  <a:spcPct val="0"/>
                </a:spcBef>
                <a:buClrTx/>
                <a:buSzTx/>
                <a:buFontTx/>
                <a:buNone/>
              </a:pPr>
              <a:t>78</a:t>
            </a:fld>
            <a:endParaRPr lang="en-AU" altLang="en-US" sz="2800">
              <a:latin typeface="Tahoma" panose="020B0604030504040204" pitchFamily="34" charset="0"/>
            </a:endParaRPr>
          </a:p>
        </p:txBody>
      </p:sp>
      <p:sp>
        <p:nvSpPr>
          <p:cNvPr id="106498" name="Rectangle 2">
            <a:extLst>
              <a:ext uri="{FF2B5EF4-FFF2-40B4-BE49-F238E27FC236}">
                <a16:creationId xmlns:a16="http://schemas.microsoft.com/office/drawing/2014/main" id="{08B09847-1B78-8010-621F-78DC002B0FD0}"/>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7893" name="Rectangle 3">
            <a:extLst>
              <a:ext uri="{FF2B5EF4-FFF2-40B4-BE49-F238E27FC236}">
                <a16:creationId xmlns:a16="http://schemas.microsoft.com/office/drawing/2014/main" id="{55136A8A-8206-5A7C-69B6-7D23AF180974}"/>
              </a:ext>
            </a:extLst>
          </p:cNvPr>
          <p:cNvSpPr>
            <a:spLocks noGrp="1" noChangeArrowheads="1"/>
          </p:cNvSpPr>
          <p:nvPr>
            <p:ph type="body" idx="1"/>
          </p:nvPr>
        </p:nvSpPr>
        <p:spPr/>
        <p:txBody>
          <a:bodyPr/>
          <a:lstStyle/>
          <a:p>
            <a:pPr eaLnBrk="1" hangingPunct="1">
              <a:lnSpc>
                <a:spcPct val="90000"/>
              </a:lnSpc>
            </a:pPr>
            <a:r>
              <a:rPr lang="en-US" altLang="en-US" sz="3000" dirty="0">
                <a:solidFill>
                  <a:srgbClr val="FF0000"/>
                </a:solidFill>
              </a:rPr>
              <a:t>The function of a subnet mask is to determine whether an IP address exists on the local network or whether it must be routed outside the local network.</a:t>
            </a:r>
          </a:p>
          <a:p>
            <a:pPr eaLnBrk="1" hangingPunct="1">
              <a:lnSpc>
                <a:spcPct val="90000"/>
              </a:lnSpc>
            </a:pPr>
            <a:r>
              <a:rPr lang="en-US" altLang="en-US" sz="3000" dirty="0"/>
              <a:t>It is applied to a message’s destination address to extract the network address.</a:t>
            </a:r>
          </a:p>
          <a:p>
            <a:pPr eaLnBrk="1" hangingPunct="1">
              <a:lnSpc>
                <a:spcPct val="90000"/>
              </a:lnSpc>
            </a:pPr>
            <a:r>
              <a:rPr lang="en-US" altLang="en-US" sz="3000" dirty="0"/>
              <a:t>If the extracted network address matches the local network ID, the destination is located on the local network.</a:t>
            </a:r>
            <a:endParaRPr lang="en-AU" altLang="en-US" sz="3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a:extLst>
              <a:ext uri="{FF2B5EF4-FFF2-40B4-BE49-F238E27FC236}">
                <a16:creationId xmlns:a16="http://schemas.microsoft.com/office/drawing/2014/main" id="{C449A077-0E5C-8D61-2B3A-D64835C6CEF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8915" name="Slide Number Placeholder 4">
            <a:extLst>
              <a:ext uri="{FF2B5EF4-FFF2-40B4-BE49-F238E27FC236}">
                <a16:creationId xmlns:a16="http://schemas.microsoft.com/office/drawing/2014/main" id="{2FC18709-A173-3429-9368-191F41ACADA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7BBB28D-4218-4939-991E-817B7AC24FDC}" type="slidenum">
              <a:rPr lang="en-AU" altLang="en-US" sz="2800">
                <a:latin typeface="Tahoma" panose="020B0604030504040204" pitchFamily="34" charset="0"/>
              </a:rPr>
              <a:pPr>
                <a:spcBef>
                  <a:spcPct val="0"/>
                </a:spcBef>
                <a:buClrTx/>
                <a:buSzTx/>
                <a:buFontTx/>
                <a:buNone/>
              </a:pPr>
              <a:t>79</a:t>
            </a:fld>
            <a:endParaRPr lang="en-AU" altLang="en-US" sz="2800">
              <a:latin typeface="Tahoma" panose="020B0604030504040204" pitchFamily="34" charset="0"/>
            </a:endParaRPr>
          </a:p>
        </p:txBody>
      </p:sp>
      <p:sp>
        <p:nvSpPr>
          <p:cNvPr id="107522" name="Rectangle 2">
            <a:extLst>
              <a:ext uri="{FF2B5EF4-FFF2-40B4-BE49-F238E27FC236}">
                <a16:creationId xmlns:a16="http://schemas.microsoft.com/office/drawing/2014/main" id="{701E3622-5818-95EF-A6FF-DE885E191C3B}"/>
              </a:ext>
            </a:extLst>
          </p:cNvPr>
          <p:cNvSpPr>
            <a:spLocks noGrp="1" noChangeArrowheads="1"/>
          </p:cNvSpPr>
          <p:nvPr>
            <p:ph type="title"/>
          </p:nvPr>
        </p:nvSpPr>
        <p:spPr/>
        <p:txBody>
          <a:bodyPr/>
          <a:lstStyle/>
          <a:p>
            <a:pPr eaLnBrk="1" hangingPunct="1">
              <a:defRPr/>
            </a:pPr>
            <a:r>
              <a:rPr lang="en-US"/>
              <a:t>Subnet Mask </a:t>
            </a:r>
            <a:r>
              <a:rPr lang="en-US" sz="2800" i="1"/>
              <a:t>(Cont.)</a:t>
            </a:r>
            <a:endParaRPr lang="en-AU" sz="2800" i="1"/>
          </a:p>
        </p:txBody>
      </p:sp>
      <p:sp>
        <p:nvSpPr>
          <p:cNvPr id="38917" name="Rectangle 3">
            <a:extLst>
              <a:ext uri="{FF2B5EF4-FFF2-40B4-BE49-F238E27FC236}">
                <a16:creationId xmlns:a16="http://schemas.microsoft.com/office/drawing/2014/main" id="{C1153C1F-2F78-D547-68A9-6842CFD28EA9}"/>
              </a:ext>
            </a:extLst>
          </p:cNvPr>
          <p:cNvSpPr>
            <a:spLocks noGrp="1" noChangeArrowheads="1"/>
          </p:cNvSpPr>
          <p:nvPr>
            <p:ph type="body" idx="1"/>
          </p:nvPr>
        </p:nvSpPr>
        <p:spPr/>
        <p:txBody>
          <a:bodyPr/>
          <a:lstStyle/>
          <a:p>
            <a:pPr eaLnBrk="1" hangingPunct="1"/>
            <a:r>
              <a:rPr lang="en-US" altLang="en-US"/>
              <a:t>However, if they don’t match, the message must be routed outside the local network.</a:t>
            </a:r>
          </a:p>
          <a:p>
            <a:pPr eaLnBrk="1" hangingPunct="1"/>
            <a:r>
              <a:rPr lang="en-US" altLang="en-US"/>
              <a:t>The process used to apply the subnet mask involves </a:t>
            </a:r>
            <a:r>
              <a:rPr lang="en-US" altLang="en-US">
                <a:solidFill>
                  <a:srgbClr val="993300"/>
                </a:solidFill>
              </a:rPr>
              <a:t>Boolean Algebra</a:t>
            </a:r>
            <a:r>
              <a:rPr lang="en-US" altLang="en-US"/>
              <a:t> to filter out non-matching bits to identify the network address.</a:t>
            </a:r>
            <a:endParaRPr lang="en-A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7D78-08D0-2524-49E5-E362AD8E3D0A}"/>
              </a:ext>
            </a:extLst>
          </p:cNvPr>
          <p:cNvSpPr>
            <a:spLocks noGrp="1"/>
          </p:cNvSpPr>
          <p:nvPr>
            <p:ph type="title"/>
          </p:nvPr>
        </p:nvSpPr>
        <p:spPr/>
        <p:txBody>
          <a:bodyPr/>
          <a:lstStyle/>
          <a:p>
            <a:r>
              <a:rPr lang="en-US" dirty="0"/>
              <a:t>VLAN</a:t>
            </a:r>
          </a:p>
        </p:txBody>
      </p:sp>
      <p:sp>
        <p:nvSpPr>
          <p:cNvPr id="3" name="Content Placeholder 2">
            <a:extLst>
              <a:ext uri="{FF2B5EF4-FFF2-40B4-BE49-F238E27FC236}">
                <a16:creationId xmlns:a16="http://schemas.microsoft.com/office/drawing/2014/main" id="{F733CD54-AE0F-0ACF-6EBF-684470B8C574}"/>
              </a:ext>
            </a:extLst>
          </p:cNvPr>
          <p:cNvSpPr>
            <a:spLocks noGrp="1"/>
          </p:cNvSpPr>
          <p:nvPr>
            <p:ph sz="half" idx="1"/>
          </p:nvPr>
        </p:nvSpPr>
        <p:spPr>
          <a:xfrm>
            <a:off x="838200" y="1352940"/>
            <a:ext cx="6061796" cy="5505060"/>
          </a:xfrm>
        </p:spPr>
        <p:txBody>
          <a:bodyPr>
            <a:noAutofit/>
          </a:bodyPr>
          <a:lstStyle/>
          <a:p>
            <a:r>
              <a:rPr lang="en-US" sz="1500" dirty="0"/>
              <a:t>Most switches today support a feature known as virtual LANs (VLANs).</a:t>
            </a:r>
          </a:p>
          <a:p>
            <a:r>
              <a:rPr lang="en-US" sz="1500" dirty="0"/>
              <a:t> The purpose of a VLAN is to create multiple networks within the one network switch.</a:t>
            </a:r>
          </a:p>
          <a:p>
            <a:r>
              <a:rPr lang="en-US" sz="1500" dirty="0"/>
              <a:t> One way to do this is by placing ports on the switch into VLAN groupings.</a:t>
            </a:r>
          </a:p>
          <a:p>
            <a:r>
              <a:rPr lang="en-US" sz="1500" dirty="0"/>
              <a:t> When a system is connected to a port on the switch, it becomes a member of the VLAN that the port is associated with.</a:t>
            </a:r>
          </a:p>
          <a:p>
            <a:r>
              <a:rPr lang="en-US" sz="1500" b="1" dirty="0">
                <a:solidFill>
                  <a:srgbClr val="FF0000"/>
                </a:solidFill>
              </a:rPr>
              <a:t> The important point is that when a system is a member of one VLAN, it cannot communicate with systems in another VLAN. It’s as if each VLAN has its own switch with no connection to another switch.</a:t>
            </a:r>
          </a:p>
          <a:p>
            <a:r>
              <a:rPr lang="en-US" sz="1500" dirty="0"/>
              <a:t> Figure 1-4 displays a switch configured in two VLANs.</a:t>
            </a:r>
          </a:p>
          <a:p>
            <a:r>
              <a:rPr lang="en-US" sz="1500" dirty="0"/>
              <a:t> In this example, Computer A can communicate only with Computer B because they are the only systems in VLAN1. </a:t>
            </a:r>
          </a:p>
          <a:p>
            <a:r>
              <a:rPr lang="en-US" sz="1500" dirty="0"/>
              <a:t>Computer A and Computer B cannot communicate with Computer C and Computer D because communication across VLANs is not allowed without a router</a:t>
            </a:r>
          </a:p>
        </p:txBody>
      </p:sp>
      <p:pic>
        <p:nvPicPr>
          <p:cNvPr id="6" name="Content Placeholder 5">
            <a:extLst>
              <a:ext uri="{FF2B5EF4-FFF2-40B4-BE49-F238E27FC236}">
                <a16:creationId xmlns:a16="http://schemas.microsoft.com/office/drawing/2014/main" id="{80DC91D7-8BE6-7A55-4319-42326CA849E3}"/>
              </a:ext>
            </a:extLst>
          </p:cNvPr>
          <p:cNvPicPr>
            <a:picLocks noGrp="1" noChangeAspect="1"/>
          </p:cNvPicPr>
          <p:nvPr>
            <p:ph sz="half" idx="2"/>
          </p:nvPr>
        </p:nvPicPr>
        <p:blipFill>
          <a:blip r:embed="rId2"/>
          <a:stretch>
            <a:fillRect/>
          </a:stretch>
        </p:blipFill>
        <p:spPr>
          <a:xfrm>
            <a:off x="6899996" y="3027815"/>
            <a:ext cx="5181600" cy="1890974"/>
          </a:xfrm>
        </p:spPr>
      </p:pic>
    </p:spTree>
    <p:extLst>
      <p:ext uri="{BB962C8B-B14F-4D97-AF65-F5344CB8AC3E}">
        <p14:creationId xmlns:p14="http://schemas.microsoft.com/office/powerpoint/2010/main" val="37138396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a:extLst>
              <a:ext uri="{FF2B5EF4-FFF2-40B4-BE49-F238E27FC236}">
                <a16:creationId xmlns:a16="http://schemas.microsoft.com/office/drawing/2014/main" id="{453E29C9-FCA2-32D5-1C4C-6FC2553F276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39939" name="Slide Number Placeholder 4">
            <a:extLst>
              <a:ext uri="{FF2B5EF4-FFF2-40B4-BE49-F238E27FC236}">
                <a16:creationId xmlns:a16="http://schemas.microsoft.com/office/drawing/2014/main" id="{3553F0FC-5C5F-D22D-9EC6-FE2BF44CEF92}"/>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209A6001-C8D1-401A-A815-D2FAE60E6623}" type="slidenum">
              <a:rPr lang="en-AU" altLang="en-US" sz="2800">
                <a:latin typeface="Tahoma" panose="020B0604030504040204" pitchFamily="34" charset="0"/>
              </a:rPr>
              <a:pPr>
                <a:spcBef>
                  <a:spcPct val="0"/>
                </a:spcBef>
                <a:buClrTx/>
                <a:buSzTx/>
                <a:buFontTx/>
                <a:buNone/>
              </a:pPr>
              <a:t>80</a:t>
            </a:fld>
            <a:endParaRPr lang="en-AU" altLang="en-US" sz="2800">
              <a:latin typeface="Tahoma" panose="020B0604030504040204" pitchFamily="34" charset="0"/>
            </a:endParaRPr>
          </a:p>
        </p:txBody>
      </p:sp>
      <p:sp>
        <p:nvSpPr>
          <p:cNvPr id="108546" name="Rectangle 2">
            <a:extLst>
              <a:ext uri="{FF2B5EF4-FFF2-40B4-BE49-F238E27FC236}">
                <a16:creationId xmlns:a16="http://schemas.microsoft.com/office/drawing/2014/main" id="{4D5FF947-642C-0242-C854-E7F2042FFEDF}"/>
              </a:ext>
            </a:extLst>
          </p:cNvPr>
          <p:cNvSpPr>
            <a:spLocks noGrp="1" noChangeArrowheads="1"/>
          </p:cNvSpPr>
          <p:nvPr>
            <p:ph type="title"/>
          </p:nvPr>
        </p:nvSpPr>
        <p:spPr/>
        <p:txBody>
          <a:bodyPr/>
          <a:lstStyle/>
          <a:p>
            <a:pPr eaLnBrk="1" hangingPunct="1">
              <a:defRPr/>
            </a:pPr>
            <a:r>
              <a:rPr lang="en-US"/>
              <a:t>Boolean Algebra</a:t>
            </a:r>
            <a:endParaRPr lang="en-AU"/>
          </a:p>
        </p:txBody>
      </p:sp>
      <p:sp>
        <p:nvSpPr>
          <p:cNvPr id="39941" name="Rectangle 3">
            <a:extLst>
              <a:ext uri="{FF2B5EF4-FFF2-40B4-BE49-F238E27FC236}">
                <a16:creationId xmlns:a16="http://schemas.microsoft.com/office/drawing/2014/main" id="{A67829CF-A62F-6298-F802-8AC8994C2134}"/>
              </a:ext>
            </a:extLst>
          </p:cNvPr>
          <p:cNvSpPr>
            <a:spLocks noGrp="1" noChangeArrowheads="1"/>
          </p:cNvSpPr>
          <p:nvPr>
            <p:ph type="body" idx="1"/>
          </p:nvPr>
        </p:nvSpPr>
        <p:spPr/>
        <p:txBody>
          <a:bodyPr/>
          <a:lstStyle/>
          <a:p>
            <a:pPr eaLnBrk="1" hangingPunct="1">
              <a:lnSpc>
                <a:spcPct val="90000"/>
              </a:lnSpc>
            </a:pPr>
            <a:r>
              <a:rPr lang="en-US" altLang="en-US" sz="3000">
                <a:solidFill>
                  <a:srgbClr val="993300"/>
                </a:solidFill>
              </a:rPr>
              <a:t>Boolean Algebra</a:t>
            </a:r>
            <a:r>
              <a:rPr lang="en-US" altLang="en-US" sz="3000"/>
              <a:t> is a process that applies binary logic to yield binary results.</a:t>
            </a:r>
          </a:p>
          <a:p>
            <a:pPr eaLnBrk="1" hangingPunct="1">
              <a:lnSpc>
                <a:spcPct val="90000"/>
              </a:lnSpc>
            </a:pPr>
            <a:r>
              <a:rPr lang="en-US" altLang="en-US" sz="3000"/>
              <a:t>Working with subnet masks, you need only 4 basic principles of Boolean Algebra:</a:t>
            </a:r>
          </a:p>
          <a:p>
            <a:pPr lvl="1" eaLnBrk="1" hangingPunct="1">
              <a:lnSpc>
                <a:spcPct val="90000"/>
              </a:lnSpc>
              <a:buClr>
                <a:schemeClr val="accent2"/>
              </a:buClr>
            </a:pPr>
            <a:r>
              <a:rPr lang="en-US" altLang="en-US" sz="3000">
                <a:solidFill>
                  <a:srgbClr val="993300"/>
                </a:solidFill>
              </a:rPr>
              <a:t>1 and 1 = 1</a:t>
            </a:r>
          </a:p>
          <a:p>
            <a:pPr lvl="1" eaLnBrk="1" hangingPunct="1">
              <a:lnSpc>
                <a:spcPct val="90000"/>
              </a:lnSpc>
              <a:buClr>
                <a:schemeClr val="accent2"/>
              </a:buClr>
            </a:pPr>
            <a:r>
              <a:rPr lang="en-US" altLang="en-US" sz="3000">
                <a:solidFill>
                  <a:srgbClr val="993300"/>
                </a:solidFill>
              </a:rPr>
              <a:t>1 and 0 = 0</a:t>
            </a:r>
          </a:p>
          <a:p>
            <a:pPr lvl="1" eaLnBrk="1" hangingPunct="1">
              <a:lnSpc>
                <a:spcPct val="90000"/>
              </a:lnSpc>
              <a:buClr>
                <a:schemeClr val="accent2"/>
              </a:buClr>
            </a:pPr>
            <a:r>
              <a:rPr lang="en-US" altLang="en-US" sz="3000">
                <a:solidFill>
                  <a:srgbClr val="993300"/>
                </a:solidFill>
              </a:rPr>
              <a:t>0 and 1 = 0</a:t>
            </a:r>
          </a:p>
          <a:p>
            <a:pPr lvl="1" eaLnBrk="1" hangingPunct="1">
              <a:lnSpc>
                <a:spcPct val="90000"/>
              </a:lnSpc>
              <a:buClr>
                <a:schemeClr val="accent2"/>
              </a:buClr>
            </a:pPr>
            <a:r>
              <a:rPr lang="en-US" altLang="en-US" sz="3000">
                <a:solidFill>
                  <a:srgbClr val="993300"/>
                </a:solidFill>
              </a:rPr>
              <a:t>0 and 0 = 0</a:t>
            </a:r>
            <a:endParaRPr lang="en-AU" altLang="en-US" sz="3000">
              <a:solidFill>
                <a:srgbClr val="9933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a:extLst>
              <a:ext uri="{FF2B5EF4-FFF2-40B4-BE49-F238E27FC236}">
                <a16:creationId xmlns:a16="http://schemas.microsoft.com/office/drawing/2014/main" id="{F8A407CE-9DDB-F2A0-6D35-CE68765A1A8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0963" name="Slide Number Placeholder 4">
            <a:extLst>
              <a:ext uri="{FF2B5EF4-FFF2-40B4-BE49-F238E27FC236}">
                <a16:creationId xmlns:a16="http://schemas.microsoft.com/office/drawing/2014/main" id="{B7A4036E-0BAD-D222-C379-407FF95B10E0}"/>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1A3B17A3-DF91-469E-913D-88FC3C4FD109}" type="slidenum">
              <a:rPr lang="en-AU" altLang="en-US" sz="2800">
                <a:latin typeface="Tahoma" panose="020B0604030504040204" pitchFamily="34" charset="0"/>
              </a:rPr>
              <a:pPr>
                <a:spcBef>
                  <a:spcPct val="0"/>
                </a:spcBef>
                <a:buClrTx/>
                <a:buSzTx/>
                <a:buFontTx/>
                <a:buNone/>
              </a:pPr>
              <a:t>81</a:t>
            </a:fld>
            <a:endParaRPr lang="en-AU" altLang="en-US" sz="2800">
              <a:latin typeface="Tahoma" panose="020B0604030504040204" pitchFamily="34" charset="0"/>
            </a:endParaRPr>
          </a:p>
        </p:txBody>
      </p:sp>
      <p:sp>
        <p:nvSpPr>
          <p:cNvPr id="109570" name="Rectangle 2">
            <a:extLst>
              <a:ext uri="{FF2B5EF4-FFF2-40B4-BE49-F238E27FC236}">
                <a16:creationId xmlns:a16="http://schemas.microsoft.com/office/drawing/2014/main" id="{3D4E96BA-A724-65B1-A11B-36C1D24D2C43}"/>
              </a:ext>
            </a:extLst>
          </p:cNvPr>
          <p:cNvSpPr>
            <a:spLocks noGrp="1" noChangeArrowheads="1"/>
          </p:cNvSpPr>
          <p:nvPr>
            <p:ph type="title"/>
          </p:nvPr>
        </p:nvSpPr>
        <p:spPr/>
        <p:txBody>
          <a:bodyPr/>
          <a:lstStyle/>
          <a:p>
            <a:pPr eaLnBrk="1" hangingPunct="1">
              <a:defRPr/>
            </a:pPr>
            <a:r>
              <a:rPr lang="en-US"/>
              <a:t>Boolean Algebra </a:t>
            </a:r>
            <a:r>
              <a:rPr lang="en-US" sz="2800" i="1"/>
              <a:t>(Cont.)</a:t>
            </a:r>
            <a:endParaRPr lang="en-AU" sz="2800" i="1"/>
          </a:p>
        </p:txBody>
      </p:sp>
      <p:sp>
        <p:nvSpPr>
          <p:cNvPr id="40965" name="Rectangle 3">
            <a:extLst>
              <a:ext uri="{FF2B5EF4-FFF2-40B4-BE49-F238E27FC236}">
                <a16:creationId xmlns:a16="http://schemas.microsoft.com/office/drawing/2014/main" id="{C9C9C006-D2AF-00F3-F933-253039BE9D13}"/>
              </a:ext>
            </a:extLst>
          </p:cNvPr>
          <p:cNvSpPr>
            <a:spLocks noGrp="1" noChangeArrowheads="1"/>
          </p:cNvSpPr>
          <p:nvPr>
            <p:ph type="body" idx="1"/>
          </p:nvPr>
        </p:nvSpPr>
        <p:spPr/>
        <p:txBody>
          <a:bodyPr/>
          <a:lstStyle/>
          <a:p>
            <a:pPr eaLnBrk="1" hangingPunct="1"/>
            <a:r>
              <a:rPr lang="en-US" altLang="en-US"/>
              <a:t>In another words, the only way you can get a result of a</a:t>
            </a:r>
            <a:r>
              <a:rPr lang="en-US" altLang="en-US">
                <a:solidFill>
                  <a:srgbClr val="993300"/>
                </a:solidFill>
              </a:rPr>
              <a:t> 1 </a:t>
            </a:r>
            <a:r>
              <a:rPr lang="en-US" altLang="en-US"/>
              <a:t>is to combine </a:t>
            </a:r>
            <a:r>
              <a:rPr lang="en-US" altLang="en-US">
                <a:solidFill>
                  <a:srgbClr val="993300"/>
                </a:solidFill>
              </a:rPr>
              <a:t>1 &amp; 1</a:t>
            </a:r>
            <a:r>
              <a:rPr lang="en-US" altLang="en-US"/>
              <a:t>.  Everything else will end up as a </a:t>
            </a:r>
            <a:r>
              <a:rPr lang="en-US" altLang="en-US">
                <a:solidFill>
                  <a:srgbClr val="993300"/>
                </a:solidFill>
              </a:rPr>
              <a:t>0</a:t>
            </a:r>
            <a:r>
              <a:rPr lang="en-US" altLang="en-US"/>
              <a:t>.</a:t>
            </a:r>
          </a:p>
          <a:p>
            <a:pPr eaLnBrk="1" hangingPunct="1"/>
            <a:r>
              <a:rPr lang="en-US" altLang="en-US"/>
              <a:t>The process of combining binary values with Boolean Algebra is called </a:t>
            </a:r>
            <a:r>
              <a:rPr lang="en-US" altLang="en-US">
                <a:solidFill>
                  <a:srgbClr val="993300"/>
                </a:solidFill>
              </a:rPr>
              <a:t>Anding</a:t>
            </a:r>
            <a:r>
              <a:rPr lang="en-US" altLang="en-US"/>
              <a:t>.</a:t>
            </a:r>
            <a:endParaRPr lang="en-AU"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a:extLst>
              <a:ext uri="{FF2B5EF4-FFF2-40B4-BE49-F238E27FC236}">
                <a16:creationId xmlns:a16="http://schemas.microsoft.com/office/drawing/2014/main" id="{1315D71E-7D14-F3E1-FCD8-EC4C454C3848}"/>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1987" name="Slide Number Placeholder 4">
            <a:extLst>
              <a:ext uri="{FF2B5EF4-FFF2-40B4-BE49-F238E27FC236}">
                <a16:creationId xmlns:a16="http://schemas.microsoft.com/office/drawing/2014/main" id="{201E1B4D-50FB-1E0B-7929-99A1ADCC0866}"/>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EDCD1B5-E65D-4DF1-B2B9-D30D6439EAE8}" type="slidenum">
              <a:rPr lang="en-AU" altLang="en-US" sz="2800">
                <a:latin typeface="Tahoma" panose="020B0604030504040204" pitchFamily="34" charset="0"/>
              </a:rPr>
              <a:pPr>
                <a:spcBef>
                  <a:spcPct val="0"/>
                </a:spcBef>
                <a:buClrTx/>
                <a:buSzTx/>
                <a:buFontTx/>
                <a:buNone/>
              </a:pPr>
              <a:t>82</a:t>
            </a:fld>
            <a:endParaRPr lang="en-AU" altLang="en-US" sz="2800">
              <a:latin typeface="Tahoma" panose="020B0604030504040204" pitchFamily="34" charset="0"/>
            </a:endParaRPr>
          </a:p>
        </p:txBody>
      </p:sp>
      <p:sp>
        <p:nvSpPr>
          <p:cNvPr id="110594" name="Rectangle 2">
            <a:extLst>
              <a:ext uri="{FF2B5EF4-FFF2-40B4-BE49-F238E27FC236}">
                <a16:creationId xmlns:a16="http://schemas.microsoft.com/office/drawing/2014/main" id="{692AEB83-D09F-7169-547F-72E3894059C8}"/>
              </a:ext>
            </a:extLst>
          </p:cNvPr>
          <p:cNvSpPr>
            <a:spLocks noGrp="1" noChangeArrowheads="1"/>
          </p:cNvSpPr>
          <p:nvPr>
            <p:ph type="title"/>
          </p:nvPr>
        </p:nvSpPr>
        <p:spPr/>
        <p:txBody>
          <a:bodyPr/>
          <a:lstStyle/>
          <a:p>
            <a:pPr eaLnBrk="1" hangingPunct="1">
              <a:defRPr/>
            </a:pPr>
            <a:r>
              <a:rPr lang="en-US"/>
              <a:t>Default Standard Subnet Masks</a:t>
            </a:r>
            <a:endParaRPr lang="en-AU"/>
          </a:p>
        </p:txBody>
      </p:sp>
      <p:sp>
        <p:nvSpPr>
          <p:cNvPr id="41989" name="Rectangle 3">
            <a:extLst>
              <a:ext uri="{FF2B5EF4-FFF2-40B4-BE49-F238E27FC236}">
                <a16:creationId xmlns:a16="http://schemas.microsoft.com/office/drawing/2014/main" id="{FF53AC20-70AA-E056-B061-915D5F800AA9}"/>
              </a:ext>
            </a:extLst>
          </p:cNvPr>
          <p:cNvSpPr>
            <a:spLocks noGrp="1" noChangeArrowheads="1"/>
          </p:cNvSpPr>
          <p:nvPr>
            <p:ph type="body" idx="1"/>
          </p:nvPr>
        </p:nvSpPr>
        <p:spPr>
          <a:xfrm>
            <a:off x="2819400" y="2133600"/>
            <a:ext cx="7086600" cy="1066800"/>
          </a:xfrm>
        </p:spPr>
        <p:txBody>
          <a:bodyPr>
            <a:normAutofit fontScale="92500" lnSpcReduction="10000"/>
          </a:bodyPr>
          <a:lstStyle/>
          <a:p>
            <a:pPr eaLnBrk="1" hangingPunct="1"/>
            <a:r>
              <a:rPr lang="en-US" altLang="en-US"/>
              <a:t>There are default standard subnet masks for Class A, B and C addresses:</a:t>
            </a:r>
            <a:endParaRPr lang="en-AU" altLang="en-US"/>
          </a:p>
        </p:txBody>
      </p:sp>
      <p:pic>
        <p:nvPicPr>
          <p:cNvPr id="41990" name="Picture 4" descr="C:\My Documents\TCP_IP\5.jpg">
            <a:extLst>
              <a:ext uri="{FF2B5EF4-FFF2-40B4-BE49-F238E27FC236}">
                <a16:creationId xmlns:a16="http://schemas.microsoft.com/office/drawing/2014/main" id="{8E901BEB-BCD8-E5B8-AA37-D8FEECCF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52801"/>
            <a:ext cx="67056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D2EFB01E-7E79-CBE1-0402-9B715CCADAB1}"/>
              </a:ext>
            </a:extLst>
          </p:cNvPr>
          <p:cNvSpPr>
            <a:spLocks noGrp="1" noChangeArrowheads="1"/>
          </p:cNvSpPr>
          <p:nvPr>
            <p:ph type="title"/>
          </p:nvPr>
        </p:nvSpPr>
        <p:spPr/>
        <p:txBody>
          <a:bodyPr/>
          <a:lstStyle/>
          <a:p>
            <a:r>
              <a:rPr lang="en-US" altLang="en-US"/>
              <a:t>Classless Addressing</a:t>
            </a:r>
          </a:p>
        </p:txBody>
      </p:sp>
      <p:sp>
        <p:nvSpPr>
          <p:cNvPr id="144387" name="Rectangle 3">
            <a:extLst>
              <a:ext uri="{FF2B5EF4-FFF2-40B4-BE49-F238E27FC236}">
                <a16:creationId xmlns:a16="http://schemas.microsoft.com/office/drawing/2014/main" id="{56A19A06-5F08-648C-04F8-905945B82876}"/>
              </a:ext>
            </a:extLst>
          </p:cNvPr>
          <p:cNvSpPr>
            <a:spLocks noGrp="1" noChangeArrowheads="1"/>
          </p:cNvSpPr>
          <p:nvPr>
            <p:ph type="body" idx="1"/>
          </p:nvPr>
        </p:nvSpPr>
        <p:spPr/>
        <p:txBody>
          <a:bodyPr/>
          <a:lstStyle/>
          <a:p>
            <a:r>
              <a:rPr lang="en-US" altLang="en-US"/>
              <a:t>IP address with the subnet mask defines the range of addresses in the block</a:t>
            </a:r>
          </a:p>
          <a:p>
            <a:pPr lvl="1"/>
            <a:r>
              <a:rPr lang="en-US" altLang="en-US"/>
              <a:t>E.g 10.1.1.32/28 (subnet mask 255.255.255.240) defines the range 10.1.1.32 to 10.1.1.47</a:t>
            </a:r>
          </a:p>
          <a:p>
            <a:pPr lvl="1"/>
            <a:r>
              <a:rPr lang="en-US" altLang="en-US"/>
              <a:t>10.1.1.32 is the network address</a:t>
            </a:r>
          </a:p>
          <a:p>
            <a:pPr lvl="1"/>
            <a:r>
              <a:rPr lang="en-US" altLang="en-US"/>
              <a:t>10.1.1.47 is the broadcast address</a:t>
            </a:r>
          </a:p>
          <a:p>
            <a:pPr lvl="1"/>
            <a:r>
              <a:rPr lang="en-US" altLang="en-US"/>
              <a:t>10.1.1.33 -&gt;46 assignable addresses</a:t>
            </a:r>
          </a:p>
        </p:txBody>
      </p:sp>
    </p:spTree>
    <p:extLst>
      <p:ext uri="{BB962C8B-B14F-4D97-AF65-F5344CB8AC3E}">
        <p14:creationId xmlns:p14="http://schemas.microsoft.com/office/powerpoint/2010/main" val="2437216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C0235DE7-34D5-27D7-A45C-5C3604EE71F8}"/>
              </a:ext>
            </a:extLst>
          </p:cNvPr>
          <p:cNvSpPr>
            <a:spLocks noGrp="1" noChangeArrowheads="1"/>
          </p:cNvSpPr>
          <p:nvPr>
            <p:ph type="title"/>
          </p:nvPr>
        </p:nvSpPr>
        <p:spPr/>
        <p:txBody>
          <a:bodyPr/>
          <a:lstStyle/>
          <a:p>
            <a:r>
              <a:rPr lang="en-US" altLang="en-US"/>
              <a:t>Forwarding</a:t>
            </a:r>
          </a:p>
        </p:txBody>
      </p:sp>
      <p:sp>
        <p:nvSpPr>
          <p:cNvPr id="316419" name="Rectangle 3">
            <a:extLst>
              <a:ext uri="{FF2B5EF4-FFF2-40B4-BE49-F238E27FC236}">
                <a16:creationId xmlns:a16="http://schemas.microsoft.com/office/drawing/2014/main" id="{A5417E3F-4D1D-4F81-59FA-E6B5933BA8DD}"/>
              </a:ext>
            </a:extLst>
          </p:cNvPr>
          <p:cNvSpPr>
            <a:spLocks noGrp="1" noChangeArrowheads="1"/>
          </p:cNvSpPr>
          <p:nvPr>
            <p:ph type="body" idx="1"/>
          </p:nvPr>
        </p:nvSpPr>
        <p:spPr/>
        <p:txBody>
          <a:bodyPr/>
          <a:lstStyle/>
          <a:p>
            <a:pPr>
              <a:lnSpc>
                <a:spcPct val="80000"/>
              </a:lnSpc>
            </a:pPr>
            <a:r>
              <a:rPr lang="en-US" altLang="en-US" dirty="0"/>
              <a:t>Computers can only send packets directly to other computers on their subnet</a:t>
            </a:r>
          </a:p>
          <a:p>
            <a:pPr>
              <a:lnSpc>
                <a:spcPct val="80000"/>
              </a:lnSpc>
            </a:pPr>
            <a:r>
              <a:rPr lang="en-US" altLang="en-US" dirty="0"/>
              <a:t>If the destination computer is not on the same subnet, packets are sent via a “gateway”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a:extLst>
              <a:ext uri="{FF2B5EF4-FFF2-40B4-BE49-F238E27FC236}">
                <a16:creationId xmlns:a16="http://schemas.microsoft.com/office/drawing/2014/main" id="{C729224E-AC38-72FE-191B-FECC5FB9636D}"/>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3011" name="Slide Number Placeholder 4">
            <a:extLst>
              <a:ext uri="{FF2B5EF4-FFF2-40B4-BE49-F238E27FC236}">
                <a16:creationId xmlns:a16="http://schemas.microsoft.com/office/drawing/2014/main" id="{29A1D93A-ECBC-95C4-43CD-B55E8AF5396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32041B91-4EAB-47B8-ACD5-F48BF982D38F}" type="slidenum">
              <a:rPr lang="en-AU" altLang="en-US" sz="2800">
                <a:latin typeface="Tahoma" panose="020B0604030504040204" pitchFamily="34" charset="0"/>
              </a:rPr>
              <a:pPr>
                <a:spcBef>
                  <a:spcPct val="0"/>
                </a:spcBef>
                <a:buClrTx/>
                <a:buSzTx/>
                <a:buFontTx/>
                <a:buNone/>
              </a:pPr>
              <a:t>85</a:t>
            </a:fld>
            <a:endParaRPr lang="en-AU" altLang="en-US" sz="2800">
              <a:latin typeface="Tahoma" panose="020B0604030504040204" pitchFamily="34" charset="0"/>
            </a:endParaRPr>
          </a:p>
        </p:txBody>
      </p:sp>
      <p:sp>
        <p:nvSpPr>
          <p:cNvPr id="111618" name="Rectangle 2">
            <a:extLst>
              <a:ext uri="{FF2B5EF4-FFF2-40B4-BE49-F238E27FC236}">
                <a16:creationId xmlns:a16="http://schemas.microsoft.com/office/drawing/2014/main" id="{99D5CEEE-3DBE-1AEA-CF0F-75DB6A6E1A80}"/>
              </a:ext>
            </a:extLst>
          </p:cNvPr>
          <p:cNvSpPr>
            <a:spLocks noGrp="1" noChangeArrowheads="1"/>
          </p:cNvSpPr>
          <p:nvPr>
            <p:ph type="title"/>
          </p:nvPr>
        </p:nvSpPr>
        <p:spPr/>
        <p:txBody>
          <a:bodyPr/>
          <a:lstStyle/>
          <a:p>
            <a:pPr eaLnBrk="1" hangingPunct="1">
              <a:defRPr/>
            </a:pPr>
            <a:r>
              <a:rPr lang="en-US"/>
              <a:t>A Trial Separation</a:t>
            </a:r>
            <a:endParaRPr lang="en-AU"/>
          </a:p>
        </p:txBody>
      </p:sp>
      <p:sp>
        <p:nvSpPr>
          <p:cNvPr id="43013" name="Rectangle 3">
            <a:extLst>
              <a:ext uri="{FF2B5EF4-FFF2-40B4-BE49-F238E27FC236}">
                <a16:creationId xmlns:a16="http://schemas.microsoft.com/office/drawing/2014/main" id="{187281B4-9B23-6A45-8D93-FD8A720774B6}"/>
              </a:ext>
            </a:extLst>
          </p:cNvPr>
          <p:cNvSpPr>
            <a:spLocks noGrp="1" noChangeArrowheads="1"/>
          </p:cNvSpPr>
          <p:nvPr>
            <p:ph type="body" idx="1"/>
          </p:nvPr>
        </p:nvSpPr>
        <p:spPr/>
        <p:txBody>
          <a:bodyPr/>
          <a:lstStyle/>
          <a:p>
            <a:pPr eaLnBrk="1" hangingPunct="1"/>
            <a:r>
              <a:rPr lang="en-US" altLang="en-US"/>
              <a:t>Subnet masks apply only to Class A, B or C IP addresses.</a:t>
            </a:r>
          </a:p>
          <a:p>
            <a:pPr eaLnBrk="1" hangingPunct="1"/>
            <a:r>
              <a:rPr lang="en-US" altLang="en-US"/>
              <a:t>The subnet mask is like a filter that is applied to a message’s destination IP address.</a:t>
            </a:r>
          </a:p>
          <a:p>
            <a:pPr eaLnBrk="1" hangingPunct="1"/>
            <a:r>
              <a:rPr lang="en-US" altLang="en-US"/>
              <a:t>Its objective is to determine if the local network is the destination network.</a:t>
            </a:r>
            <a:endParaRPr lang="en-AU"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a:extLst>
              <a:ext uri="{FF2B5EF4-FFF2-40B4-BE49-F238E27FC236}">
                <a16:creationId xmlns:a16="http://schemas.microsoft.com/office/drawing/2014/main" id="{C73A53A2-370B-7DAE-24AB-4D5DD010900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4035" name="Slide Number Placeholder 4">
            <a:extLst>
              <a:ext uri="{FF2B5EF4-FFF2-40B4-BE49-F238E27FC236}">
                <a16:creationId xmlns:a16="http://schemas.microsoft.com/office/drawing/2014/main" id="{9906098F-FB6C-E89E-FECE-53B7A52A1B07}"/>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32B1712-4D10-4CCF-8ED8-919DE1FD6E2F}" type="slidenum">
              <a:rPr lang="en-AU" altLang="en-US" sz="2800">
                <a:latin typeface="Tahoma" panose="020B0604030504040204" pitchFamily="34" charset="0"/>
              </a:rPr>
              <a:pPr>
                <a:spcBef>
                  <a:spcPct val="0"/>
                </a:spcBef>
                <a:buClrTx/>
                <a:buSzTx/>
                <a:buFontTx/>
                <a:buNone/>
              </a:pPr>
              <a:t>86</a:t>
            </a:fld>
            <a:endParaRPr lang="en-AU" altLang="en-US" sz="2800">
              <a:latin typeface="Tahoma" panose="020B0604030504040204" pitchFamily="34" charset="0"/>
            </a:endParaRPr>
          </a:p>
        </p:txBody>
      </p:sp>
      <p:sp>
        <p:nvSpPr>
          <p:cNvPr id="112642" name="Rectangle 2">
            <a:extLst>
              <a:ext uri="{FF2B5EF4-FFF2-40B4-BE49-F238E27FC236}">
                <a16:creationId xmlns:a16="http://schemas.microsoft.com/office/drawing/2014/main" id="{885CE4E7-E0F1-7438-DC08-CD2A10D321B6}"/>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4037" name="Rectangle 3">
            <a:extLst>
              <a:ext uri="{FF2B5EF4-FFF2-40B4-BE49-F238E27FC236}">
                <a16:creationId xmlns:a16="http://schemas.microsoft.com/office/drawing/2014/main" id="{E575FABC-B4EA-1C33-F402-8F11384AB8DA}"/>
              </a:ext>
            </a:extLst>
          </p:cNvPr>
          <p:cNvSpPr>
            <a:spLocks noGrp="1" noChangeArrowheads="1"/>
          </p:cNvSpPr>
          <p:nvPr>
            <p:ph type="body" idx="1"/>
          </p:nvPr>
        </p:nvSpPr>
        <p:spPr/>
        <p:txBody>
          <a:bodyPr/>
          <a:lstStyle/>
          <a:p>
            <a:pPr marL="609600" indent="-609600"/>
            <a:r>
              <a:rPr lang="en-US" altLang="en-US"/>
              <a:t>The subnet mask goes like this:</a:t>
            </a:r>
          </a:p>
          <a:p>
            <a:pPr marL="609600" indent="-609600">
              <a:buFont typeface="Wingdings" panose="05000000000000000000" pitchFamily="2" charset="2"/>
              <a:buAutoNum type="arabicPeriod"/>
            </a:pPr>
            <a:r>
              <a:rPr lang="en-US" altLang="en-US"/>
              <a:t>If a destination IP address is </a:t>
            </a:r>
            <a:r>
              <a:rPr lang="en-US" altLang="en-US">
                <a:solidFill>
                  <a:srgbClr val="993300"/>
                </a:solidFill>
              </a:rPr>
              <a:t>206.175.162.21</a:t>
            </a:r>
            <a:r>
              <a:rPr lang="en-US" altLang="en-US"/>
              <a:t>, we know that it is a Class C address &amp; that its binary equivalent is: </a:t>
            </a:r>
            <a:r>
              <a:rPr lang="en-US" altLang="en-US" b="1">
                <a:solidFill>
                  <a:srgbClr val="993300"/>
                </a:solidFill>
              </a:rPr>
              <a:t>11001110.</a:t>
            </a:r>
            <a:r>
              <a:rPr lang="en-US" altLang="en-US" b="1">
                <a:solidFill>
                  <a:schemeClr val="hlink"/>
                </a:solidFill>
              </a:rPr>
              <a:t>10101111</a:t>
            </a:r>
            <a:r>
              <a:rPr lang="en-US" altLang="en-US" b="1">
                <a:solidFill>
                  <a:srgbClr val="993300"/>
                </a:solidFill>
              </a:rPr>
              <a:t>.</a:t>
            </a:r>
            <a:r>
              <a:rPr lang="en-US" altLang="en-US" b="1">
                <a:solidFill>
                  <a:schemeClr val="accent1"/>
                </a:solidFill>
              </a:rPr>
              <a:t>10100010</a:t>
            </a:r>
            <a:r>
              <a:rPr lang="en-US" altLang="en-US" b="1">
                <a:solidFill>
                  <a:srgbClr val="993300"/>
                </a:solidFill>
              </a:rPr>
              <a:t>.</a:t>
            </a:r>
            <a:r>
              <a:rPr lang="en-US" altLang="en-US" b="1">
                <a:solidFill>
                  <a:srgbClr val="CC6600"/>
                </a:solidFill>
              </a:rPr>
              <a:t>00010101</a:t>
            </a:r>
            <a:endParaRPr lang="en-AU" altLang="en-US" b="1">
              <a:solidFill>
                <a:srgbClr val="CC66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a:extLst>
              <a:ext uri="{FF2B5EF4-FFF2-40B4-BE49-F238E27FC236}">
                <a16:creationId xmlns:a16="http://schemas.microsoft.com/office/drawing/2014/main" id="{D5F1743F-323C-7B63-770F-301AAAB51917}"/>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5059" name="Slide Number Placeholder 4">
            <a:extLst>
              <a:ext uri="{FF2B5EF4-FFF2-40B4-BE49-F238E27FC236}">
                <a16:creationId xmlns:a16="http://schemas.microsoft.com/office/drawing/2014/main" id="{76634622-B078-EBE7-CC2E-A3F262523F2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92106413-5B09-4CBC-B448-D250DE5E2EC8}" type="slidenum">
              <a:rPr lang="en-AU" altLang="en-US" sz="2800">
                <a:latin typeface="Tahoma" panose="020B0604030504040204" pitchFamily="34" charset="0"/>
              </a:rPr>
              <a:pPr>
                <a:spcBef>
                  <a:spcPct val="0"/>
                </a:spcBef>
                <a:buClrTx/>
                <a:buSzTx/>
                <a:buFontTx/>
                <a:buNone/>
              </a:pPr>
              <a:t>87</a:t>
            </a:fld>
            <a:endParaRPr lang="en-AU" altLang="en-US" sz="2800">
              <a:latin typeface="Tahoma" panose="020B0604030504040204" pitchFamily="34" charset="0"/>
            </a:endParaRPr>
          </a:p>
        </p:txBody>
      </p:sp>
      <p:sp>
        <p:nvSpPr>
          <p:cNvPr id="113666" name="Rectangle 2">
            <a:extLst>
              <a:ext uri="{FF2B5EF4-FFF2-40B4-BE49-F238E27FC236}">
                <a16:creationId xmlns:a16="http://schemas.microsoft.com/office/drawing/2014/main" id="{DDA67A63-4541-EA07-C5E1-FFC62CE3D249}"/>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5061" name="Rectangle 3">
            <a:extLst>
              <a:ext uri="{FF2B5EF4-FFF2-40B4-BE49-F238E27FC236}">
                <a16:creationId xmlns:a16="http://schemas.microsoft.com/office/drawing/2014/main" id="{AA328252-6848-EA33-D2AC-45163033E251}"/>
              </a:ext>
            </a:extLst>
          </p:cNvPr>
          <p:cNvSpPr>
            <a:spLocks noGrp="1" noChangeArrowheads="1"/>
          </p:cNvSpPr>
          <p:nvPr>
            <p:ph type="body" idx="1"/>
          </p:nvPr>
        </p:nvSpPr>
        <p:spPr/>
        <p:txBody>
          <a:bodyPr/>
          <a:lstStyle/>
          <a:p>
            <a:pPr marL="609600" indent="-609600">
              <a:buFont typeface="Wingdings" panose="05000000000000000000" pitchFamily="2" charset="2"/>
              <a:buAutoNum type="arabicPeriod" startAt="2"/>
            </a:pPr>
            <a:r>
              <a:rPr lang="en-US" altLang="en-US"/>
              <a:t>We also know that the default standard Class C subnet mask is: </a:t>
            </a:r>
            <a:r>
              <a:rPr lang="en-US" altLang="en-US">
                <a:solidFill>
                  <a:srgbClr val="993300"/>
                </a:solidFill>
              </a:rPr>
              <a:t>255.255.255.0</a:t>
            </a:r>
            <a:r>
              <a:rPr lang="en-US" altLang="en-US"/>
              <a:t> and that its binary equivalent is:</a:t>
            </a:r>
          </a:p>
          <a:p>
            <a:pPr marL="609600" indent="-609600" algn="ctr">
              <a:buNone/>
            </a:pPr>
            <a:r>
              <a:rPr lang="en-US" altLang="en-US" b="1">
                <a:solidFill>
                  <a:srgbClr val="993300"/>
                </a:solidFill>
              </a:rPr>
              <a:t>11111111.</a:t>
            </a:r>
            <a:r>
              <a:rPr lang="en-US" altLang="en-US" b="1">
                <a:solidFill>
                  <a:schemeClr val="hlink"/>
                </a:solidFill>
              </a:rPr>
              <a:t>11111111</a:t>
            </a:r>
            <a:r>
              <a:rPr lang="en-US" altLang="en-US" b="1">
                <a:solidFill>
                  <a:srgbClr val="993300"/>
                </a:solidFill>
              </a:rPr>
              <a:t>.</a:t>
            </a:r>
            <a:r>
              <a:rPr lang="en-US" altLang="en-US" b="1">
                <a:solidFill>
                  <a:schemeClr val="accent1"/>
                </a:solidFill>
              </a:rPr>
              <a:t>11111111</a:t>
            </a:r>
            <a:r>
              <a:rPr lang="en-US" altLang="en-US" b="1">
                <a:solidFill>
                  <a:srgbClr val="993300"/>
                </a:solidFill>
              </a:rPr>
              <a:t>.</a:t>
            </a:r>
            <a:r>
              <a:rPr lang="en-US" altLang="en-US" b="1">
                <a:solidFill>
                  <a:srgbClr val="CC6600"/>
                </a:solidFill>
              </a:rPr>
              <a:t>00000000</a:t>
            </a:r>
            <a:endParaRPr lang="en-AU" altLang="en-US" b="1">
              <a:solidFill>
                <a:srgbClr val="CC66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a:extLst>
              <a:ext uri="{FF2B5EF4-FFF2-40B4-BE49-F238E27FC236}">
                <a16:creationId xmlns:a16="http://schemas.microsoft.com/office/drawing/2014/main" id="{EA72CC6E-2DB0-261D-BD14-F2F9793313EA}"/>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6083" name="Slide Number Placeholder 4">
            <a:extLst>
              <a:ext uri="{FF2B5EF4-FFF2-40B4-BE49-F238E27FC236}">
                <a16:creationId xmlns:a16="http://schemas.microsoft.com/office/drawing/2014/main" id="{449E424D-7531-47B5-2C9C-458B2A8A43EC}"/>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559C2F92-9FBF-4843-9564-7FFF04A1BB14}" type="slidenum">
              <a:rPr lang="en-AU" altLang="en-US" sz="2800">
                <a:latin typeface="Tahoma" panose="020B0604030504040204" pitchFamily="34" charset="0"/>
              </a:rPr>
              <a:pPr>
                <a:spcBef>
                  <a:spcPct val="0"/>
                </a:spcBef>
                <a:buClrTx/>
                <a:buSzTx/>
                <a:buFontTx/>
                <a:buNone/>
              </a:pPr>
              <a:t>88</a:t>
            </a:fld>
            <a:endParaRPr lang="en-AU" altLang="en-US" sz="2800">
              <a:latin typeface="Tahoma" panose="020B0604030504040204" pitchFamily="34" charset="0"/>
            </a:endParaRPr>
          </a:p>
        </p:txBody>
      </p:sp>
      <p:sp>
        <p:nvSpPr>
          <p:cNvPr id="114690" name="Rectangle 2">
            <a:extLst>
              <a:ext uri="{FF2B5EF4-FFF2-40B4-BE49-F238E27FC236}">
                <a16:creationId xmlns:a16="http://schemas.microsoft.com/office/drawing/2014/main" id="{54472A28-8268-52C8-64CE-F97389B23332}"/>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6085" name="Rectangle 3">
            <a:extLst>
              <a:ext uri="{FF2B5EF4-FFF2-40B4-BE49-F238E27FC236}">
                <a16:creationId xmlns:a16="http://schemas.microsoft.com/office/drawing/2014/main" id="{1B3DBE31-40DB-2CBD-998F-ABF61DD4B646}"/>
              </a:ext>
            </a:extLst>
          </p:cNvPr>
          <p:cNvSpPr>
            <a:spLocks noGrp="1" noChangeArrowheads="1"/>
          </p:cNvSpPr>
          <p:nvPr>
            <p:ph type="body" idx="1"/>
          </p:nvPr>
        </p:nvSpPr>
        <p:spPr>
          <a:xfrm>
            <a:off x="2667000" y="2133600"/>
            <a:ext cx="7239000" cy="1981200"/>
          </a:xfrm>
        </p:spPr>
        <p:txBody>
          <a:bodyPr>
            <a:normAutofit fontScale="92500" lnSpcReduction="20000"/>
          </a:bodyPr>
          <a:lstStyle/>
          <a:p>
            <a:pPr marL="609600" indent="-609600">
              <a:buFont typeface="Wingdings" panose="05000000000000000000" pitchFamily="2" charset="2"/>
              <a:buAutoNum type="arabicPeriod" startAt="3"/>
            </a:pPr>
            <a:r>
              <a:rPr lang="en-US" altLang="en-US" sz="3000"/>
              <a:t>When these two binary numbers (the IP address &amp; the subnet mask) are combined using Boolean Algebra, the Network ID of the destination network is the result:</a:t>
            </a:r>
          </a:p>
          <a:p>
            <a:pPr marL="609600" indent="-609600">
              <a:buNone/>
            </a:pPr>
            <a:endParaRPr lang="en-AU" altLang="en-US" sz="3000" b="1">
              <a:solidFill>
                <a:srgbClr val="CC6600"/>
              </a:solidFill>
            </a:endParaRPr>
          </a:p>
        </p:txBody>
      </p:sp>
      <p:pic>
        <p:nvPicPr>
          <p:cNvPr id="46086" name="Picture 6" descr="C:\My Documents\TCP_IP\6.jpg">
            <a:extLst>
              <a:ext uri="{FF2B5EF4-FFF2-40B4-BE49-F238E27FC236}">
                <a16:creationId xmlns:a16="http://schemas.microsoft.com/office/drawing/2014/main" id="{1BFD2C0C-A2C3-579B-4BF9-FF3B63EAD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14801"/>
            <a:ext cx="67818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a:extLst>
              <a:ext uri="{FF2B5EF4-FFF2-40B4-BE49-F238E27FC236}">
                <a16:creationId xmlns:a16="http://schemas.microsoft.com/office/drawing/2014/main" id="{14EC3F70-3FD0-D5E9-582F-61A5C0F31C3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7107" name="Slide Number Placeholder 4">
            <a:extLst>
              <a:ext uri="{FF2B5EF4-FFF2-40B4-BE49-F238E27FC236}">
                <a16:creationId xmlns:a16="http://schemas.microsoft.com/office/drawing/2014/main" id="{8D8F48D2-1765-E095-E204-42D151D11DAD}"/>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2E60EF9-CA9C-46E9-90C2-FC8FEAE9B068}" type="slidenum">
              <a:rPr lang="en-AU" altLang="en-US" sz="2800">
                <a:latin typeface="Tahoma" panose="020B0604030504040204" pitchFamily="34" charset="0"/>
              </a:rPr>
              <a:pPr>
                <a:spcBef>
                  <a:spcPct val="0"/>
                </a:spcBef>
                <a:buClrTx/>
                <a:buSzTx/>
                <a:buFontTx/>
                <a:buNone/>
              </a:pPr>
              <a:t>89</a:t>
            </a:fld>
            <a:endParaRPr lang="en-AU" altLang="en-US" sz="2800">
              <a:latin typeface="Tahoma" panose="020B0604030504040204" pitchFamily="34" charset="0"/>
            </a:endParaRPr>
          </a:p>
        </p:txBody>
      </p:sp>
      <p:sp>
        <p:nvSpPr>
          <p:cNvPr id="115714" name="Rectangle 2">
            <a:extLst>
              <a:ext uri="{FF2B5EF4-FFF2-40B4-BE49-F238E27FC236}">
                <a16:creationId xmlns:a16="http://schemas.microsoft.com/office/drawing/2014/main" id="{660D3556-81E9-7F94-EFA1-413237CF64A4}"/>
              </a:ext>
            </a:extLst>
          </p:cNvPr>
          <p:cNvSpPr>
            <a:spLocks noGrp="1" noChangeArrowheads="1"/>
          </p:cNvSpPr>
          <p:nvPr>
            <p:ph type="title"/>
          </p:nvPr>
        </p:nvSpPr>
        <p:spPr/>
        <p:txBody>
          <a:bodyPr/>
          <a:lstStyle/>
          <a:p>
            <a:pPr eaLnBrk="1" hangingPunct="1">
              <a:defRPr/>
            </a:pPr>
            <a:r>
              <a:rPr lang="en-US"/>
              <a:t>A Trial Separation </a:t>
            </a:r>
            <a:r>
              <a:rPr lang="en-US" sz="2800" i="1"/>
              <a:t>(Cont.)</a:t>
            </a:r>
            <a:endParaRPr lang="en-AU" sz="2800" i="1"/>
          </a:p>
        </p:txBody>
      </p:sp>
      <p:sp>
        <p:nvSpPr>
          <p:cNvPr id="47109" name="Rectangle 3">
            <a:extLst>
              <a:ext uri="{FF2B5EF4-FFF2-40B4-BE49-F238E27FC236}">
                <a16:creationId xmlns:a16="http://schemas.microsoft.com/office/drawing/2014/main" id="{7E029E54-E20E-AA21-628E-BA8F93AA5218}"/>
              </a:ext>
            </a:extLst>
          </p:cNvPr>
          <p:cNvSpPr>
            <a:spLocks noGrp="1" noChangeArrowheads="1"/>
          </p:cNvSpPr>
          <p:nvPr>
            <p:ph type="body" idx="1"/>
          </p:nvPr>
        </p:nvSpPr>
        <p:spPr/>
        <p:txBody>
          <a:bodyPr/>
          <a:lstStyle/>
          <a:p>
            <a:pPr marL="609600" indent="-609600">
              <a:buFont typeface="Wingdings" panose="05000000000000000000" pitchFamily="2" charset="2"/>
              <a:buAutoNum type="arabicPeriod" startAt="4"/>
            </a:pPr>
            <a:r>
              <a:rPr lang="en-US" altLang="en-US"/>
              <a:t>The result is the IP address of the network which in this case is the same as the local network &amp; means that the message is for a node on the local network.</a:t>
            </a:r>
            <a:endParaRPr lang="en-AU"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5498-FD37-B2B1-ECEF-06B9A5F3CFA3}"/>
              </a:ext>
            </a:extLst>
          </p:cNvPr>
          <p:cNvSpPr>
            <a:spLocks noGrp="1"/>
          </p:cNvSpPr>
          <p:nvPr>
            <p:ph type="title"/>
          </p:nvPr>
        </p:nvSpPr>
        <p:spPr/>
        <p:txBody>
          <a:bodyPr/>
          <a:lstStyle/>
          <a:p>
            <a:r>
              <a:rPr lang="en-US" dirty="0"/>
              <a:t>Router</a:t>
            </a:r>
          </a:p>
        </p:txBody>
      </p:sp>
      <p:sp>
        <p:nvSpPr>
          <p:cNvPr id="3" name="Content Placeholder 2">
            <a:extLst>
              <a:ext uri="{FF2B5EF4-FFF2-40B4-BE49-F238E27FC236}">
                <a16:creationId xmlns:a16="http://schemas.microsoft.com/office/drawing/2014/main" id="{C0D92628-02EB-91AF-D38A-B6F577D11F66}"/>
              </a:ext>
            </a:extLst>
          </p:cNvPr>
          <p:cNvSpPr>
            <a:spLocks noGrp="1"/>
          </p:cNvSpPr>
          <p:nvPr>
            <p:ph sz="half" idx="1"/>
          </p:nvPr>
        </p:nvSpPr>
        <p:spPr/>
        <p:txBody>
          <a:bodyPr>
            <a:normAutofit fontScale="70000" lnSpcReduction="20000"/>
          </a:bodyPr>
          <a:lstStyle/>
          <a:p>
            <a:r>
              <a:rPr lang="en-US" dirty="0"/>
              <a:t>A router is a layer-3 device that is responsible for routing, or sending, data from one network to another network.</a:t>
            </a:r>
          </a:p>
          <a:p>
            <a:r>
              <a:rPr lang="en-US" dirty="0"/>
              <a:t> The router uses a routing table that resides in its memory to determine the networks it knows how to send data to.</a:t>
            </a:r>
          </a:p>
          <a:p>
            <a:r>
              <a:rPr lang="en-US" dirty="0"/>
              <a:t> Figure 1-5 displays a network topology and the routing table on a router. </a:t>
            </a:r>
          </a:p>
          <a:p>
            <a:pPr lvl="1"/>
            <a:r>
              <a:rPr lang="en-US" dirty="0"/>
              <a:t>Notice in the figure that in order for router R1 to send data to the 25.0.0.0 network, it must send the data to the 24.0.0.2 address, as indicated by the routing table</a:t>
            </a:r>
          </a:p>
        </p:txBody>
      </p:sp>
      <p:pic>
        <p:nvPicPr>
          <p:cNvPr id="6" name="Content Placeholder 5">
            <a:extLst>
              <a:ext uri="{FF2B5EF4-FFF2-40B4-BE49-F238E27FC236}">
                <a16:creationId xmlns:a16="http://schemas.microsoft.com/office/drawing/2014/main" id="{DC091A05-3D9C-BFE0-5897-490AA58A1E14}"/>
              </a:ext>
            </a:extLst>
          </p:cNvPr>
          <p:cNvPicPr>
            <a:picLocks noGrp="1" noChangeAspect="1"/>
          </p:cNvPicPr>
          <p:nvPr>
            <p:ph sz="half" idx="2"/>
          </p:nvPr>
        </p:nvPicPr>
        <p:blipFill>
          <a:blip r:embed="rId2"/>
          <a:stretch>
            <a:fillRect/>
          </a:stretch>
        </p:blipFill>
        <p:spPr>
          <a:xfrm>
            <a:off x="6172200" y="2369294"/>
            <a:ext cx="5181600" cy="3264000"/>
          </a:xfrm>
        </p:spPr>
      </p:pic>
    </p:spTree>
    <p:extLst>
      <p:ext uri="{BB962C8B-B14F-4D97-AF65-F5344CB8AC3E}">
        <p14:creationId xmlns:p14="http://schemas.microsoft.com/office/powerpoint/2010/main" val="682594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a:extLst>
              <a:ext uri="{FF2B5EF4-FFF2-40B4-BE49-F238E27FC236}">
                <a16:creationId xmlns:a16="http://schemas.microsoft.com/office/drawing/2014/main" id="{1389EB1E-C268-2460-5B83-5BAFDB159FE7}"/>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8131" name="Slide Number Placeholder 4">
            <a:extLst>
              <a:ext uri="{FF2B5EF4-FFF2-40B4-BE49-F238E27FC236}">
                <a16:creationId xmlns:a16="http://schemas.microsoft.com/office/drawing/2014/main" id="{1AED7C05-73C2-5C1B-F874-0F493557C96E}"/>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D34EFC-A75E-4937-8AFA-C18DA05C8D35}" type="slidenum">
              <a:rPr lang="en-AU" altLang="en-US" sz="2800">
                <a:latin typeface="Tahoma" panose="020B0604030504040204" pitchFamily="34" charset="0"/>
              </a:rPr>
              <a:pPr>
                <a:spcBef>
                  <a:spcPct val="0"/>
                </a:spcBef>
                <a:buClrTx/>
                <a:buSzTx/>
                <a:buFontTx/>
                <a:buNone/>
              </a:pPr>
              <a:t>90</a:t>
            </a:fld>
            <a:endParaRPr lang="en-AU" altLang="en-US" sz="2800">
              <a:latin typeface="Tahoma" panose="020B0604030504040204" pitchFamily="34" charset="0"/>
            </a:endParaRPr>
          </a:p>
        </p:txBody>
      </p:sp>
      <p:sp>
        <p:nvSpPr>
          <p:cNvPr id="116738" name="Rectangle 2">
            <a:extLst>
              <a:ext uri="{FF2B5EF4-FFF2-40B4-BE49-F238E27FC236}">
                <a16:creationId xmlns:a16="http://schemas.microsoft.com/office/drawing/2014/main" id="{DB26DEBB-B11D-8AC3-3E9E-A4B69CAA27F2}"/>
              </a:ext>
            </a:extLst>
          </p:cNvPr>
          <p:cNvSpPr>
            <a:spLocks noGrp="1" noChangeArrowheads="1"/>
          </p:cNvSpPr>
          <p:nvPr>
            <p:ph type="title"/>
          </p:nvPr>
        </p:nvSpPr>
        <p:spPr/>
        <p:txBody>
          <a:bodyPr/>
          <a:lstStyle/>
          <a:p>
            <a:pPr eaLnBrk="1" hangingPunct="1">
              <a:defRPr/>
            </a:pPr>
            <a:r>
              <a:rPr lang="en-US"/>
              <a:t>Routing IP Addresses</a:t>
            </a:r>
            <a:endParaRPr lang="en-AU"/>
          </a:p>
        </p:txBody>
      </p:sp>
      <p:sp>
        <p:nvSpPr>
          <p:cNvPr id="48133" name="Rectangle 3">
            <a:extLst>
              <a:ext uri="{FF2B5EF4-FFF2-40B4-BE49-F238E27FC236}">
                <a16:creationId xmlns:a16="http://schemas.microsoft.com/office/drawing/2014/main" id="{E768D681-053E-B2EE-B4DD-0FBFA64A8B31}"/>
              </a:ext>
            </a:extLst>
          </p:cNvPr>
          <p:cNvSpPr>
            <a:spLocks noGrp="1" noChangeArrowheads="1"/>
          </p:cNvSpPr>
          <p:nvPr>
            <p:ph type="body" idx="1"/>
          </p:nvPr>
        </p:nvSpPr>
        <p:spPr/>
        <p:txBody>
          <a:bodyPr/>
          <a:lstStyle/>
          <a:p>
            <a:pPr eaLnBrk="1" hangingPunct="1">
              <a:lnSpc>
                <a:spcPct val="90000"/>
              </a:lnSpc>
            </a:pPr>
            <a:r>
              <a:rPr lang="en-US" altLang="en-US"/>
              <a:t>When you build a network, you need to figure out how many network Ids your network requires.</a:t>
            </a:r>
          </a:p>
          <a:p>
            <a:pPr eaLnBrk="1" hangingPunct="1">
              <a:lnSpc>
                <a:spcPct val="90000"/>
              </a:lnSpc>
            </a:pPr>
            <a:r>
              <a:rPr lang="en-US" altLang="en-US"/>
              <a:t>To do so, you must account for every WAN connection &amp; subnet on the Network.</a:t>
            </a:r>
          </a:p>
          <a:p>
            <a:pPr eaLnBrk="1" hangingPunct="1">
              <a:lnSpc>
                <a:spcPct val="90000"/>
              </a:lnSpc>
            </a:pPr>
            <a:r>
              <a:rPr lang="en-US" altLang="en-US"/>
              <a:t>Every node &amp; router interface requires a Host address, or ID.</a:t>
            </a:r>
            <a:endParaRPr lang="en-AU"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a:extLst>
              <a:ext uri="{FF2B5EF4-FFF2-40B4-BE49-F238E27FC236}">
                <a16:creationId xmlns:a16="http://schemas.microsoft.com/office/drawing/2014/main" id="{98AB9CB6-E96E-9BD6-C4FD-9AC4E435A62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49155" name="Slide Number Placeholder 4">
            <a:extLst>
              <a:ext uri="{FF2B5EF4-FFF2-40B4-BE49-F238E27FC236}">
                <a16:creationId xmlns:a16="http://schemas.microsoft.com/office/drawing/2014/main" id="{39E7534C-8DE6-D12E-F44E-7A5E2402747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D9203B91-F873-45BB-87B8-6FBC61FF3777}" type="slidenum">
              <a:rPr lang="en-AU" altLang="en-US" sz="2800">
                <a:latin typeface="Tahoma" panose="020B0604030504040204" pitchFamily="34" charset="0"/>
              </a:rPr>
              <a:pPr>
                <a:spcBef>
                  <a:spcPct val="0"/>
                </a:spcBef>
                <a:buClrTx/>
                <a:buSzTx/>
                <a:buFontTx/>
                <a:buNone/>
              </a:pPr>
              <a:t>91</a:t>
            </a:fld>
            <a:endParaRPr lang="en-AU" altLang="en-US" sz="2800">
              <a:latin typeface="Tahoma" panose="020B0604030504040204" pitchFamily="34" charset="0"/>
            </a:endParaRPr>
          </a:p>
        </p:txBody>
      </p:sp>
      <p:sp>
        <p:nvSpPr>
          <p:cNvPr id="117762" name="Rectangle 2">
            <a:extLst>
              <a:ext uri="{FF2B5EF4-FFF2-40B4-BE49-F238E27FC236}">
                <a16:creationId xmlns:a16="http://schemas.microsoft.com/office/drawing/2014/main" id="{24F5C60E-70E3-1469-F131-D486FCD22136}"/>
              </a:ext>
            </a:extLst>
          </p:cNvPr>
          <p:cNvSpPr>
            <a:spLocks noGrp="1" noChangeArrowheads="1"/>
          </p:cNvSpPr>
          <p:nvPr>
            <p:ph type="title"/>
          </p:nvPr>
        </p:nvSpPr>
        <p:spPr/>
        <p:txBody>
          <a:bodyPr/>
          <a:lstStyle/>
          <a:p>
            <a:pPr eaLnBrk="1" hangingPunct="1">
              <a:defRPr/>
            </a:pPr>
            <a:r>
              <a:rPr lang="en-US"/>
              <a:t>Routing IP Addresses </a:t>
            </a:r>
            <a:r>
              <a:rPr lang="en-US" sz="2800" i="1"/>
              <a:t>(Cont.)</a:t>
            </a:r>
            <a:endParaRPr lang="en-AU" sz="2800" i="1"/>
          </a:p>
        </p:txBody>
      </p:sp>
      <p:sp>
        <p:nvSpPr>
          <p:cNvPr id="49157" name="Rectangle 3">
            <a:extLst>
              <a:ext uri="{FF2B5EF4-FFF2-40B4-BE49-F238E27FC236}">
                <a16:creationId xmlns:a16="http://schemas.microsoft.com/office/drawing/2014/main" id="{89715661-1E27-E991-4F33-F0C567CA5ED5}"/>
              </a:ext>
            </a:extLst>
          </p:cNvPr>
          <p:cNvSpPr>
            <a:spLocks noGrp="1" noChangeArrowheads="1"/>
          </p:cNvSpPr>
          <p:nvPr>
            <p:ph type="body" idx="1"/>
          </p:nvPr>
        </p:nvSpPr>
        <p:spPr/>
        <p:txBody>
          <a:bodyPr/>
          <a:lstStyle/>
          <a:p>
            <a:pPr eaLnBrk="1" hangingPunct="1">
              <a:lnSpc>
                <a:spcPct val="90000"/>
              </a:lnSpc>
            </a:pPr>
            <a:r>
              <a:rPr lang="en-US" altLang="en-US"/>
              <a:t>There’s no hard &amp; fast rule on how you should dole out your allotted IP addresses.</a:t>
            </a:r>
          </a:p>
          <a:p>
            <a:pPr eaLnBrk="1" hangingPunct="1">
              <a:lnSpc>
                <a:spcPct val="90000"/>
              </a:lnSpc>
            </a:pPr>
            <a:r>
              <a:rPr lang="en-US" altLang="en-US"/>
              <a:t>Commonly, though, the lowest numbers (1 through 10) are assigned to routers &amp; servers but how you assign addresses is strictly up to you &amp; your network policies &amp; guidelines.</a:t>
            </a:r>
            <a:endParaRPr lang="en-AU"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a:extLst>
              <a:ext uri="{FF2B5EF4-FFF2-40B4-BE49-F238E27FC236}">
                <a16:creationId xmlns:a16="http://schemas.microsoft.com/office/drawing/2014/main" id="{07FA13B3-3791-DAB0-BB2E-96C8D7FD5FF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0179" name="Slide Number Placeholder 4">
            <a:extLst>
              <a:ext uri="{FF2B5EF4-FFF2-40B4-BE49-F238E27FC236}">
                <a16:creationId xmlns:a16="http://schemas.microsoft.com/office/drawing/2014/main" id="{207D4533-0155-90D8-E7CB-4726EBBF620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BEE8F90A-9DF9-40B4-B13D-0AA4D4843680}" type="slidenum">
              <a:rPr lang="en-AU" altLang="en-US" sz="2800">
                <a:latin typeface="Tahoma" panose="020B0604030504040204" pitchFamily="34" charset="0"/>
              </a:rPr>
              <a:pPr>
                <a:spcBef>
                  <a:spcPct val="0"/>
                </a:spcBef>
                <a:buClrTx/>
                <a:buSzTx/>
                <a:buFontTx/>
                <a:buNone/>
              </a:pPr>
              <a:t>92</a:t>
            </a:fld>
            <a:endParaRPr lang="en-AU" altLang="en-US" sz="2800">
              <a:latin typeface="Tahoma" panose="020B0604030504040204" pitchFamily="34" charset="0"/>
            </a:endParaRPr>
          </a:p>
        </p:txBody>
      </p:sp>
      <p:sp>
        <p:nvSpPr>
          <p:cNvPr id="118786" name="Rectangle 2">
            <a:extLst>
              <a:ext uri="{FF2B5EF4-FFF2-40B4-BE49-F238E27FC236}">
                <a16:creationId xmlns:a16="http://schemas.microsoft.com/office/drawing/2014/main" id="{E829460A-7535-3F0E-330C-DB6501200970}"/>
              </a:ext>
            </a:extLst>
          </p:cNvPr>
          <p:cNvSpPr>
            <a:spLocks noGrp="1" noChangeArrowheads="1"/>
          </p:cNvSpPr>
          <p:nvPr>
            <p:ph type="title"/>
          </p:nvPr>
        </p:nvSpPr>
        <p:spPr/>
        <p:txBody>
          <a:bodyPr/>
          <a:lstStyle/>
          <a:p>
            <a:pPr eaLnBrk="1" hangingPunct="1">
              <a:defRPr/>
            </a:pPr>
            <a:r>
              <a:rPr lang="en-US"/>
              <a:t>Configuring an IP Address</a:t>
            </a:r>
            <a:endParaRPr lang="en-AU"/>
          </a:p>
        </p:txBody>
      </p:sp>
      <p:sp>
        <p:nvSpPr>
          <p:cNvPr id="50181" name="Rectangle 3">
            <a:extLst>
              <a:ext uri="{FF2B5EF4-FFF2-40B4-BE49-F238E27FC236}">
                <a16:creationId xmlns:a16="http://schemas.microsoft.com/office/drawing/2014/main" id="{30345CAC-1714-35FA-F3D9-00899205A766}"/>
              </a:ext>
            </a:extLst>
          </p:cNvPr>
          <p:cNvSpPr>
            <a:spLocks noGrp="1" noChangeArrowheads="1"/>
          </p:cNvSpPr>
          <p:nvPr>
            <p:ph type="body" idx="1"/>
          </p:nvPr>
        </p:nvSpPr>
        <p:spPr/>
        <p:txBody>
          <a:bodyPr/>
          <a:lstStyle/>
          <a:p>
            <a:pPr eaLnBrk="1" hangingPunct="1">
              <a:lnSpc>
                <a:spcPct val="90000"/>
              </a:lnSpc>
            </a:pPr>
            <a:r>
              <a:rPr lang="en-US" altLang="en-US"/>
              <a:t>The proper way to configure an IP address on the router is through the IP Address command, which assigns each router interface its unique IP address.</a:t>
            </a:r>
          </a:p>
          <a:p>
            <a:pPr eaLnBrk="1" hangingPunct="1">
              <a:lnSpc>
                <a:spcPct val="90000"/>
              </a:lnSpc>
            </a:pPr>
            <a:r>
              <a:rPr lang="en-US" altLang="en-US"/>
              <a:t>A router with 4 interfaces needs 4 separate IP addresses because, technically each interface (&amp; address) is on a different network.</a:t>
            </a:r>
            <a:endParaRPr lang="en-AU"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534FDC2F-B247-6FA2-C339-C145D494BAD0}"/>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1203" name="Slide Number Placeholder 4">
            <a:extLst>
              <a:ext uri="{FF2B5EF4-FFF2-40B4-BE49-F238E27FC236}">
                <a16:creationId xmlns:a16="http://schemas.microsoft.com/office/drawing/2014/main" id="{00623D2B-621D-82AE-4286-8AE8ACA936E6}"/>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6993E19E-E68B-4E56-82DB-948FFCCA0030}" type="slidenum">
              <a:rPr lang="en-AU" altLang="en-US" sz="2800">
                <a:latin typeface="Tahoma" panose="020B0604030504040204" pitchFamily="34" charset="0"/>
              </a:rPr>
              <a:pPr>
                <a:spcBef>
                  <a:spcPct val="0"/>
                </a:spcBef>
                <a:buClrTx/>
                <a:buSzTx/>
                <a:buFontTx/>
                <a:buNone/>
              </a:pPr>
              <a:t>93</a:t>
            </a:fld>
            <a:endParaRPr lang="en-AU" altLang="en-US" sz="2800">
              <a:latin typeface="Tahoma" panose="020B0604030504040204" pitchFamily="34" charset="0"/>
            </a:endParaRPr>
          </a:p>
        </p:txBody>
      </p:sp>
      <p:sp>
        <p:nvSpPr>
          <p:cNvPr id="119810" name="Rectangle 2">
            <a:extLst>
              <a:ext uri="{FF2B5EF4-FFF2-40B4-BE49-F238E27FC236}">
                <a16:creationId xmlns:a16="http://schemas.microsoft.com/office/drawing/2014/main" id="{FDCD73B6-0992-CF5E-A839-A350AB2CD2D8}"/>
              </a:ext>
            </a:extLst>
          </p:cNvPr>
          <p:cNvSpPr>
            <a:spLocks noGrp="1" noChangeArrowheads="1"/>
          </p:cNvSpPr>
          <p:nvPr>
            <p:ph type="title"/>
          </p:nvPr>
        </p:nvSpPr>
        <p:spPr/>
        <p:txBody>
          <a:bodyPr/>
          <a:lstStyle/>
          <a:p>
            <a:pPr eaLnBrk="1" hangingPunct="1">
              <a:defRPr/>
            </a:pPr>
            <a:r>
              <a:rPr lang="en-US"/>
              <a:t>Configuring an IP Address </a:t>
            </a:r>
            <a:r>
              <a:rPr lang="en-US" sz="2800" i="1"/>
              <a:t>(Cont.)</a:t>
            </a:r>
            <a:endParaRPr lang="en-AU" sz="2800" i="1"/>
          </a:p>
        </p:txBody>
      </p:sp>
      <p:sp>
        <p:nvSpPr>
          <p:cNvPr id="51205" name="Rectangle 3">
            <a:extLst>
              <a:ext uri="{FF2B5EF4-FFF2-40B4-BE49-F238E27FC236}">
                <a16:creationId xmlns:a16="http://schemas.microsoft.com/office/drawing/2014/main" id="{DD010B45-A76A-EF8B-68AA-078168DF2FC2}"/>
              </a:ext>
            </a:extLst>
          </p:cNvPr>
          <p:cNvSpPr>
            <a:spLocks noGrp="1" noChangeArrowheads="1"/>
          </p:cNvSpPr>
          <p:nvPr>
            <p:ph type="body" idx="1"/>
          </p:nvPr>
        </p:nvSpPr>
        <p:spPr/>
        <p:txBody>
          <a:bodyPr/>
          <a:lstStyle/>
          <a:p>
            <a:pPr eaLnBrk="1" hangingPunct="1"/>
            <a:r>
              <a:rPr lang="en-US" altLang="en-US"/>
              <a:t>The IP Address command is entered from the </a:t>
            </a:r>
            <a:r>
              <a:rPr lang="en-US" altLang="en-US">
                <a:solidFill>
                  <a:srgbClr val="993300"/>
                </a:solidFill>
              </a:rPr>
              <a:t>config-if</a:t>
            </a:r>
            <a:r>
              <a:rPr lang="en-US" altLang="en-US"/>
              <a:t> mode because the action affects only that interface.</a:t>
            </a:r>
          </a:p>
          <a:p>
            <a:pPr eaLnBrk="1" hangingPunct="1"/>
            <a:r>
              <a:rPr lang="en-US" altLang="en-US"/>
              <a:t>Both the IP address &amp; the subnet mask are defined in the command.</a:t>
            </a:r>
            <a:endParaRPr lang="en-AU"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a:extLst>
              <a:ext uri="{FF2B5EF4-FFF2-40B4-BE49-F238E27FC236}">
                <a16:creationId xmlns:a16="http://schemas.microsoft.com/office/drawing/2014/main" id="{F0D71FE7-8FC7-8DD2-4FD8-6EDC49F6D503}"/>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2227" name="Slide Number Placeholder 4">
            <a:extLst>
              <a:ext uri="{FF2B5EF4-FFF2-40B4-BE49-F238E27FC236}">
                <a16:creationId xmlns:a16="http://schemas.microsoft.com/office/drawing/2014/main" id="{EFD9C337-4584-BB62-8E25-AD6C3194ACCF}"/>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E65FED60-5F5E-4680-9F01-F8292BF53E5C}" type="slidenum">
              <a:rPr lang="en-AU" altLang="en-US" sz="2800">
                <a:latin typeface="Tahoma" panose="020B0604030504040204" pitchFamily="34" charset="0"/>
              </a:rPr>
              <a:pPr>
                <a:spcBef>
                  <a:spcPct val="0"/>
                </a:spcBef>
                <a:buClrTx/>
                <a:buSzTx/>
                <a:buFontTx/>
                <a:buNone/>
              </a:pPr>
              <a:t>94</a:t>
            </a:fld>
            <a:endParaRPr lang="en-AU" altLang="en-US" sz="2800">
              <a:latin typeface="Tahoma" panose="020B0604030504040204" pitchFamily="34" charset="0"/>
            </a:endParaRPr>
          </a:p>
        </p:txBody>
      </p:sp>
      <p:sp>
        <p:nvSpPr>
          <p:cNvPr id="120834" name="Rectangle 2">
            <a:extLst>
              <a:ext uri="{FF2B5EF4-FFF2-40B4-BE49-F238E27FC236}">
                <a16:creationId xmlns:a16="http://schemas.microsoft.com/office/drawing/2014/main" id="{BCC201CC-6745-C442-82DB-AE3C663428CA}"/>
              </a:ext>
            </a:extLst>
          </p:cNvPr>
          <p:cNvSpPr>
            <a:spLocks noGrp="1" noChangeArrowheads="1"/>
          </p:cNvSpPr>
          <p:nvPr>
            <p:ph type="title"/>
          </p:nvPr>
        </p:nvSpPr>
        <p:spPr/>
        <p:txBody>
          <a:bodyPr/>
          <a:lstStyle/>
          <a:p>
            <a:pPr eaLnBrk="1" hangingPunct="1">
              <a:defRPr/>
            </a:pPr>
            <a:r>
              <a:rPr lang="en-US" dirty="0">
                <a:solidFill>
                  <a:srgbClr val="00B050"/>
                </a:solidFill>
              </a:rPr>
              <a:t>Verifying an IP Address</a:t>
            </a:r>
            <a:endParaRPr lang="en-AU" dirty="0">
              <a:solidFill>
                <a:srgbClr val="00B050"/>
              </a:solidFill>
            </a:endParaRPr>
          </a:p>
        </p:txBody>
      </p:sp>
      <p:sp>
        <p:nvSpPr>
          <p:cNvPr id="52229" name="Rectangle 3">
            <a:extLst>
              <a:ext uri="{FF2B5EF4-FFF2-40B4-BE49-F238E27FC236}">
                <a16:creationId xmlns:a16="http://schemas.microsoft.com/office/drawing/2014/main" id="{B22CF2F5-8086-D56E-F7DD-9954899E8DC1}"/>
              </a:ext>
            </a:extLst>
          </p:cNvPr>
          <p:cNvSpPr>
            <a:spLocks noGrp="1" noChangeArrowheads="1"/>
          </p:cNvSpPr>
          <p:nvPr>
            <p:ph type="body" idx="1"/>
          </p:nvPr>
        </p:nvSpPr>
        <p:spPr/>
        <p:txBody>
          <a:bodyPr/>
          <a:lstStyle/>
          <a:p>
            <a:pPr eaLnBrk="1" hangingPunct="1"/>
            <a:r>
              <a:rPr lang="en-US" altLang="en-US" dirty="0"/>
              <a:t>IP addresses are verified using PING, Trace &amp; Telnet.</a:t>
            </a:r>
          </a:p>
          <a:p>
            <a:pPr eaLnBrk="1" hangingPunct="1"/>
            <a:r>
              <a:rPr lang="en-US" altLang="en-US" dirty="0">
                <a:solidFill>
                  <a:srgbClr val="FF0000"/>
                </a:solidFill>
              </a:rPr>
              <a:t>It is important that you know that </a:t>
            </a:r>
            <a:r>
              <a:rPr lang="en-US" altLang="en-US" dirty="0">
                <a:solidFill>
                  <a:srgbClr val="00B050"/>
                </a:solidFill>
              </a:rPr>
              <a:t>PING</a:t>
            </a:r>
            <a:r>
              <a:rPr lang="en-US" altLang="en-US" dirty="0">
                <a:solidFill>
                  <a:srgbClr val="FF0000"/>
                </a:solidFill>
              </a:rPr>
              <a:t> is used to verify IP address connections to the </a:t>
            </a:r>
            <a:r>
              <a:rPr lang="en-US" altLang="en-US" dirty="0">
                <a:solidFill>
                  <a:srgbClr val="00B050"/>
                </a:solidFill>
              </a:rPr>
              <a:t>Network Layer</a:t>
            </a:r>
            <a:r>
              <a:rPr lang="en-US" altLang="en-US" dirty="0">
                <a:solidFill>
                  <a:srgbClr val="FF0000"/>
                </a:solidFill>
              </a:rPr>
              <a:t> &amp; that </a:t>
            </a:r>
            <a:r>
              <a:rPr lang="en-US" altLang="en-US" dirty="0">
                <a:solidFill>
                  <a:srgbClr val="00B050"/>
                </a:solidFill>
              </a:rPr>
              <a:t>Telnet</a:t>
            </a:r>
            <a:r>
              <a:rPr lang="en-US" altLang="en-US" dirty="0">
                <a:solidFill>
                  <a:srgbClr val="FF0000"/>
                </a:solidFill>
              </a:rPr>
              <a:t> is used to verify network IP address connections to the </a:t>
            </a:r>
            <a:r>
              <a:rPr lang="en-US" altLang="en-US" dirty="0">
                <a:solidFill>
                  <a:srgbClr val="00B050"/>
                </a:solidFill>
              </a:rPr>
              <a:t>Application Layer</a:t>
            </a:r>
            <a:r>
              <a:rPr lang="en-US" altLang="en-US" dirty="0">
                <a:solidFill>
                  <a:srgbClr val="FF0000"/>
                </a:solidFill>
              </a:rPr>
              <a:t>.</a:t>
            </a:r>
            <a:endParaRPr lang="en-AU" altLang="en-US" dirty="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a:extLst>
              <a:ext uri="{FF2B5EF4-FFF2-40B4-BE49-F238E27FC236}">
                <a16:creationId xmlns:a16="http://schemas.microsoft.com/office/drawing/2014/main" id="{A1F3F8A0-60A6-1ABB-CF17-8986F0FF9E84}"/>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3251" name="Slide Number Placeholder 4">
            <a:extLst>
              <a:ext uri="{FF2B5EF4-FFF2-40B4-BE49-F238E27FC236}">
                <a16:creationId xmlns:a16="http://schemas.microsoft.com/office/drawing/2014/main" id="{D6A5A0AC-4BB2-17AD-07D5-E868A8DDCCC9}"/>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6138272-7C51-466C-81BA-CFAE60AAEBA3}" type="slidenum">
              <a:rPr lang="en-AU" altLang="en-US" sz="2800">
                <a:latin typeface="Tahoma" panose="020B0604030504040204" pitchFamily="34" charset="0"/>
              </a:rPr>
              <a:pPr>
                <a:spcBef>
                  <a:spcPct val="0"/>
                </a:spcBef>
                <a:buClrTx/>
                <a:buSzTx/>
                <a:buFontTx/>
                <a:buNone/>
              </a:pPr>
              <a:t>95</a:t>
            </a:fld>
            <a:endParaRPr lang="en-AU" altLang="en-US" sz="2800">
              <a:latin typeface="Tahoma" panose="020B0604030504040204" pitchFamily="34" charset="0"/>
            </a:endParaRPr>
          </a:p>
        </p:txBody>
      </p:sp>
      <p:sp>
        <p:nvSpPr>
          <p:cNvPr id="121858" name="Rectangle 2">
            <a:extLst>
              <a:ext uri="{FF2B5EF4-FFF2-40B4-BE49-F238E27FC236}">
                <a16:creationId xmlns:a16="http://schemas.microsoft.com/office/drawing/2014/main" id="{87219F53-B9EA-1451-7DB2-296C97A0A70B}"/>
              </a:ext>
            </a:extLst>
          </p:cNvPr>
          <p:cNvSpPr>
            <a:spLocks noGrp="1" noChangeArrowheads="1"/>
          </p:cNvSpPr>
          <p:nvPr>
            <p:ph type="title"/>
          </p:nvPr>
        </p:nvSpPr>
        <p:spPr/>
        <p:txBody>
          <a:bodyPr/>
          <a:lstStyle/>
          <a:p>
            <a:pPr eaLnBrk="1" hangingPunct="1">
              <a:defRPr/>
            </a:pPr>
            <a:r>
              <a:rPr lang="en-US"/>
              <a:t>Verifying with Telnet</a:t>
            </a:r>
            <a:endParaRPr lang="en-AU"/>
          </a:p>
        </p:txBody>
      </p:sp>
      <p:sp>
        <p:nvSpPr>
          <p:cNvPr id="53253" name="Rectangle 3">
            <a:extLst>
              <a:ext uri="{FF2B5EF4-FFF2-40B4-BE49-F238E27FC236}">
                <a16:creationId xmlns:a16="http://schemas.microsoft.com/office/drawing/2014/main" id="{366C3F3D-4236-3176-724E-073C94A7CD9E}"/>
              </a:ext>
            </a:extLst>
          </p:cNvPr>
          <p:cNvSpPr>
            <a:spLocks noGrp="1" noChangeArrowheads="1"/>
          </p:cNvSpPr>
          <p:nvPr>
            <p:ph type="body" idx="1"/>
          </p:nvPr>
        </p:nvSpPr>
        <p:spPr/>
        <p:txBody>
          <a:bodyPr/>
          <a:lstStyle/>
          <a:p>
            <a:pPr eaLnBrk="1" hangingPunct="1">
              <a:lnSpc>
                <a:spcPct val="90000"/>
              </a:lnSpc>
            </a:pPr>
            <a:r>
              <a:rPr lang="en-US" altLang="en-US"/>
              <a:t>The reason you need to verify IP addresses is to ensure that the various parts of a network can properly communicate with the other parts.</a:t>
            </a:r>
          </a:p>
          <a:p>
            <a:pPr eaLnBrk="1" hangingPunct="1">
              <a:lnSpc>
                <a:spcPct val="90000"/>
              </a:lnSpc>
            </a:pPr>
            <a:r>
              <a:rPr lang="en-US" altLang="en-US"/>
              <a:t>Eg., if you can Telnet (</a:t>
            </a:r>
            <a:r>
              <a:rPr lang="en-US" altLang="en-US">
                <a:solidFill>
                  <a:srgbClr val="993300"/>
                </a:solidFill>
              </a:rPr>
              <a:t>Terminal Emulation Protocol</a:t>
            </a:r>
            <a:r>
              <a:rPr lang="en-US" altLang="en-US"/>
              <a:t>) into a router from a remote location on the same network, you can verify that the interface &amp; route are up and available.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a:extLst>
              <a:ext uri="{FF2B5EF4-FFF2-40B4-BE49-F238E27FC236}">
                <a16:creationId xmlns:a16="http://schemas.microsoft.com/office/drawing/2014/main" id="{73EE630E-C01F-FB28-324B-99BA33159AD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4275" name="Slide Number Placeholder 4">
            <a:extLst>
              <a:ext uri="{FF2B5EF4-FFF2-40B4-BE49-F238E27FC236}">
                <a16:creationId xmlns:a16="http://schemas.microsoft.com/office/drawing/2014/main" id="{EDAFF43D-ECC0-F5F5-C87B-3C85CE537C93}"/>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48AE71EB-64B6-45EE-B40F-7127786F916F}" type="slidenum">
              <a:rPr lang="en-AU" altLang="en-US" sz="2800">
                <a:latin typeface="Tahoma" panose="020B0604030504040204" pitchFamily="34" charset="0"/>
              </a:rPr>
              <a:pPr>
                <a:spcBef>
                  <a:spcPct val="0"/>
                </a:spcBef>
                <a:buClrTx/>
                <a:buSzTx/>
                <a:buFontTx/>
                <a:buNone/>
              </a:pPr>
              <a:t>96</a:t>
            </a:fld>
            <a:endParaRPr lang="en-AU" altLang="en-US" sz="2800">
              <a:latin typeface="Tahoma" panose="020B0604030504040204" pitchFamily="34" charset="0"/>
            </a:endParaRPr>
          </a:p>
        </p:txBody>
      </p:sp>
      <p:sp>
        <p:nvSpPr>
          <p:cNvPr id="122882" name="Rectangle 2">
            <a:extLst>
              <a:ext uri="{FF2B5EF4-FFF2-40B4-BE49-F238E27FC236}">
                <a16:creationId xmlns:a16="http://schemas.microsoft.com/office/drawing/2014/main" id="{154D1F66-0DFF-4B17-9F9F-B5ACFCACD3A7}"/>
              </a:ext>
            </a:extLst>
          </p:cNvPr>
          <p:cNvSpPr>
            <a:spLocks noGrp="1" noChangeArrowheads="1"/>
          </p:cNvSpPr>
          <p:nvPr>
            <p:ph type="title"/>
          </p:nvPr>
        </p:nvSpPr>
        <p:spPr/>
        <p:txBody>
          <a:bodyPr/>
          <a:lstStyle/>
          <a:p>
            <a:pPr eaLnBrk="1" hangingPunct="1">
              <a:defRPr/>
            </a:pPr>
            <a:r>
              <a:rPr lang="en-US"/>
              <a:t>Verifying with Telnet </a:t>
            </a:r>
            <a:r>
              <a:rPr lang="en-US" sz="2800" i="1"/>
              <a:t>(Cont.)</a:t>
            </a:r>
            <a:endParaRPr lang="en-AU" sz="2800" i="1"/>
          </a:p>
        </p:txBody>
      </p:sp>
      <p:sp>
        <p:nvSpPr>
          <p:cNvPr id="54277" name="Rectangle 3">
            <a:extLst>
              <a:ext uri="{FF2B5EF4-FFF2-40B4-BE49-F238E27FC236}">
                <a16:creationId xmlns:a16="http://schemas.microsoft.com/office/drawing/2014/main" id="{7E44AAF8-7D7C-03AB-9B5F-ECC370B2E5F3}"/>
              </a:ext>
            </a:extLst>
          </p:cNvPr>
          <p:cNvSpPr>
            <a:spLocks noGrp="1" noChangeArrowheads="1"/>
          </p:cNvSpPr>
          <p:nvPr>
            <p:ph type="body" idx="1"/>
          </p:nvPr>
        </p:nvSpPr>
        <p:spPr/>
        <p:txBody>
          <a:bodyPr/>
          <a:lstStyle/>
          <a:p>
            <a:pPr eaLnBrk="1" hangingPunct="1"/>
            <a:r>
              <a:rPr lang="en-US" altLang="en-US"/>
              <a:t>Because Telnet operates on the OSI Model’s Application Layer, when it’s functioning, it’s safe to assume that all lower layers are also functioning. </a:t>
            </a:r>
            <a:endParaRPr lang="en-AU" altLang="en-US"/>
          </a:p>
          <a:p>
            <a:pPr eaLnBrk="1" hangingPunct="1"/>
            <a:endParaRPr lang="en-AU"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a:extLst>
              <a:ext uri="{FF2B5EF4-FFF2-40B4-BE49-F238E27FC236}">
                <a16:creationId xmlns:a16="http://schemas.microsoft.com/office/drawing/2014/main" id="{F5E5069A-9698-B3C3-82B7-BEC48D30A50B}"/>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5299" name="Slide Number Placeholder 4">
            <a:extLst>
              <a:ext uri="{FF2B5EF4-FFF2-40B4-BE49-F238E27FC236}">
                <a16:creationId xmlns:a16="http://schemas.microsoft.com/office/drawing/2014/main" id="{2B4D9362-C684-AB63-7FBB-F738464BA0E5}"/>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8534E985-4689-4045-BC84-3CFDBE439FE2}" type="slidenum">
              <a:rPr lang="en-AU" altLang="en-US" sz="2800">
                <a:latin typeface="Tahoma" panose="020B0604030504040204" pitchFamily="34" charset="0"/>
              </a:rPr>
              <a:pPr>
                <a:spcBef>
                  <a:spcPct val="0"/>
                </a:spcBef>
                <a:buClrTx/>
                <a:buSzTx/>
                <a:buFontTx/>
                <a:buNone/>
              </a:pPr>
              <a:t>97</a:t>
            </a:fld>
            <a:endParaRPr lang="en-AU" altLang="en-US" sz="2800">
              <a:latin typeface="Tahoma" panose="020B0604030504040204" pitchFamily="34" charset="0"/>
            </a:endParaRPr>
          </a:p>
        </p:txBody>
      </p:sp>
      <p:sp>
        <p:nvSpPr>
          <p:cNvPr id="123906" name="Rectangle 2">
            <a:extLst>
              <a:ext uri="{FF2B5EF4-FFF2-40B4-BE49-F238E27FC236}">
                <a16:creationId xmlns:a16="http://schemas.microsoft.com/office/drawing/2014/main" id="{4D8A441B-A689-295F-6827-17897F61A411}"/>
              </a:ext>
            </a:extLst>
          </p:cNvPr>
          <p:cNvSpPr>
            <a:spLocks noGrp="1" noChangeArrowheads="1"/>
          </p:cNvSpPr>
          <p:nvPr>
            <p:ph type="title"/>
          </p:nvPr>
        </p:nvSpPr>
        <p:spPr/>
        <p:txBody>
          <a:bodyPr/>
          <a:lstStyle/>
          <a:p>
            <a:pPr eaLnBrk="1" hangingPunct="1">
              <a:defRPr/>
            </a:pPr>
            <a:r>
              <a:rPr lang="en-US"/>
              <a:t>Verifying with PING</a:t>
            </a:r>
            <a:endParaRPr lang="en-AU"/>
          </a:p>
        </p:txBody>
      </p:sp>
      <p:sp>
        <p:nvSpPr>
          <p:cNvPr id="55301" name="Rectangle 3">
            <a:extLst>
              <a:ext uri="{FF2B5EF4-FFF2-40B4-BE49-F238E27FC236}">
                <a16:creationId xmlns:a16="http://schemas.microsoft.com/office/drawing/2014/main" id="{13535B00-C820-EF53-65BC-56EF21464EFA}"/>
              </a:ext>
            </a:extLst>
          </p:cNvPr>
          <p:cNvSpPr>
            <a:spLocks noGrp="1" noChangeArrowheads="1"/>
          </p:cNvSpPr>
          <p:nvPr>
            <p:ph type="body" idx="1"/>
          </p:nvPr>
        </p:nvSpPr>
        <p:spPr/>
        <p:txBody>
          <a:bodyPr/>
          <a:lstStyle/>
          <a:p>
            <a:pPr eaLnBrk="1" hangingPunct="1"/>
            <a:r>
              <a:rPr lang="en-US" altLang="en-US" dirty="0"/>
              <a:t>The PING (</a:t>
            </a:r>
            <a:r>
              <a:rPr lang="en-US" altLang="en-US" dirty="0">
                <a:solidFill>
                  <a:srgbClr val="993300"/>
                </a:solidFill>
              </a:rPr>
              <a:t>Packet Internet Groper</a:t>
            </a:r>
            <a:r>
              <a:rPr lang="en-US" altLang="en-US" dirty="0"/>
              <a:t>) command verifies OSI Layer 3 (Network Layer) connectivity.</a:t>
            </a:r>
          </a:p>
          <a:p>
            <a:pPr eaLnBrk="1" hangingPunct="1"/>
            <a:r>
              <a:rPr lang="en-US" altLang="en-US" dirty="0"/>
              <a:t>It sends out ICMP (Internet Control Message Protocol) messages to verify both the </a:t>
            </a:r>
            <a:r>
              <a:rPr lang="en-US" altLang="en-US" b="1" dirty="0"/>
              <a:t>logical addresses &amp; the Physical connection.</a:t>
            </a:r>
            <a:endParaRPr lang="en-AU" altLang="en-US"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a:extLst>
              <a:ext uri="{FF2B5EF4-FFF2-40B4-BE49-F238E27FC236}">
                <a16:creationId xmlns:a16="http://schemas.microsoft.com/office/drawing/2014/main" id="{75821D6C-0795-A9C8-CA65-C38E910616BF}"/>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6323" name="Slide Number Placeholder 4">
            <a:extLst>
              <a:ext uri="{FF2B5EF4-FFF2-40B4-BE49-F238E27FC236}">
                <a16:creationId xmlns:a16="http://schemas.microsoft.com/office/drawing/2014/main" id="{A0D754F8-60A2-8F6B-4332-736E5AD12134}"/>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03AD376D-8B5E-4ECB-BFE8-F3B0DC4A6A4D}" type="slidenum">
              <a:rPr lang="en-AU" altLang="en-US" sz="2800">
                <a:latin typeface="Tahoma" panose="020B0604030504040204" pitchFamily="34" charset="0"/>
              </a:rPr>
              <a:pPr>
                <a:spcBef>
                  <a:spcPct val="0"/>
                </a:spcBef>
                <a:buClrTx/>
                <a:buSzTx/>
                <a:buFontTx/>
                <a:buNone/>
              </a:pPr>
              <a:t>98</a:t>
            </a:fld>
            <a:endParaRPr lang="en-AU" altLang="en-US" sz="2800">
              <a:latin typeface="Tahoma" panose="020B0604030504040204" pitchFamily="34" charset="0"/>
            </a:endParaRPr>
          </a:p>
        </p:txBody>
      </p:sp>
      <p:sp>
        <p:nvSpPr>
          <p:cNvPr id="124930" name="Rectangle 2">
            <a:extLst>
              <a:ext uri="{FF2B5EF4-FFF2-40B4-BE49-F238E27FC236}">
                <a16:creationId xmlns:a16="http://schemas.microsoft.com/office/drawing/2014/main" id="{8EF83889-5F8B-ECCB-ED96-0BB4EA21C9E5}"/>
              </a:ext>
            </a:extLst>
          </p:cNvPr>
          <p:cNvSpPr>
            <a:spLocks noGrp="1" noChangeArrowheads="1"/>
          </p:cNvSpPr>
          <p:nvPr>
            <p:ph type="title"/>
          </p:nvPr>
        </p:nvSpPr>
        <p:spPr/>
        <p:txBody>
          <a:bodyPr/>
          <a:lstStyle/>
          <a:p>
            <a:pPr eaLnBrk="1" hangingPunct="1">
              <a:defRPr/>
            </a:pPr>
            <a:r>
              <a:rPr lang="en-US"/>
              <a:t>Verifying with PING </a:t>
            </a:r>
            <a:r>
              <a:rPr lang="en-US" sz="2800" i="1"/>
              <a:t>(Cont.)</a:t>
            </a:r>
            <a:endParaRPr lang="en-AU" sz="2800" i="1"/>
          </a:p>
        </p:txBody>
      </p:sp>
      <p:sp>
        <p:nvSpPr>
          <p:cNvPr id="56325" name="Rectangle 3">
            <a:extLst>
              <a:ext uri="{FF2B5EF4-FFF2-40B4-BE49-F238E27FC236}">
                <a16:creationId xmlns:a16="http://schemas.microsoft.com/office/drawing/2014/main" id="{4A72A580-0B67-641E-8F7A-1929C9B67C2F}"/>
              </a:ext>
            </a:extLst>
          </p:cNvPr>
          <p:cNvSpPr>
            <a:spLocks noGrp="1" noChangeArrowheads="1"/>
          </p:cNvSpPr>
          <p:nvPr>
            <p:ph type="body" idx="1"/>
          </p:nvPr>
        </p:nvSpPr>
        <p:spPr>
          <a:xfrm>
            <a:off x="2819400" y="2133600"/>
            <a:ext cx="7086600" cy="1066800"/>
          </a:xfrm>
        </p:spPr>
        <p:txBody>
          <a:bodyPr>
            <a:normAutofit lnSpcReduction="10000"/>
          </a:bodyPr>
          <a:lstStyle/>
          <a:p>
            <a:pPr eaLnBrk="1" hangingPunct="1">
              <a:lnSpc>
                <a:spcPct val="90000"/>
              </a:lnSpc>
            </a:pPr>
            <a:r>
              <a:rPr lang="en-US" altLang="en-US" sz="2500" b="1"/>
              <a:t>The PING command issued from a Cisco router responds with a number of single character responses.</a:t>
            </a:r>
            <a:endParaRPr lang="en-AU" altLang="en-US" sz="2500" b="1"/>
          </a:p>
        </p:txBody>
      </p:sp>
      <p:pic>
        <p:nvPicPr>
          <p:cNvPr id="56326" name="Picture 5" descr="C:\My Documents\TCP_IP\7.jpg">
            <a:extLst>
              <a:ext uri="{FF2B5EF4-FFF2-40B4-BE49-F238E27FC236}">
                <a16:creationId xmlns:a16="http://schemas.microsoft.com/office/drawing/2014/main" id="{DD97AD29-8D32-8A8D-AB19-BE701E350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276600"/>
            <a:ext cx="5334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a:extLst>
              <a:ext uri="{FF2B5EF4-FFF2-40B4-BE49-F238E27FC236}">
                <a16:creationId xmlns:a16="http://schemas.microsoft.com/office/drawing/2014/main" id="{C28FC0B8-E728-30A3-03B7-CAD1654FE352}"/>
              </a:ext>
            </a:extLst>
          </p:cNvPr>
          <p:cNvSpPr>
            <a:spLocks noGrp="1"/>
          </p:cNvSpPr>
          <p:nvPr>
            <p:ph type="ftr" sz="quarter" idx="10"/>
          </p:nvPr>
        </p:nvSpPr>
        <p:spPr>
          <a:noFill/>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r>
              <a:rPr lang="en-AU" altLang="en-US" sz="1400">
                <a:solidFill>
                  <a:srgbClr val="3366CC"/>
                </a:solidFill>
                <a:latin typeface="Tahoma" panose="020B0604030504040204" pitchFamily="34" charset="0"/>
              </a:rPr>
              <a:t>Peter Smith</a:t>
            </a:r>
          </a:p>
        </p:txBody>
      </p:sp>
      <p:sp>
        <p:nvSpPr>
          <p:cNvPr id="57347" name="Slide Number Placeholder 4">
            <a:extLst>
              <a:ext uri="{FF2B5EF4-FFF2-40B4-BE49-F238E27FC236}">
                <a16:creationId xmlns:a16="http://schemas.microsoft.com/office/drawing/2014/main" id="{0E74AECB-D4EA-EBFD-15B9-CC8C614D42EB}"/>
              </a:ext>
            </a:extLst>
          </p:cNvPr>
          <p:cNvSpPr>
            <a:spLocks noGrp="1"/>
          </p:cNvSpPr>
          <p:nvPr>
            <p:ph type="sldNum" sz="quarter" idx="11"/>
          </p:nvPr>
        </p:nvSpPr>
        <p:spPr/>
        <p:txBody>
          <a:bodyPr/>
          <a:lstStyle>
            <a:lvl1pPr>
              <a:spcBef>
                <a:spcPct val="20000"/>
              </a:spcBef>
              <a:buClr>
                <a:schemeClr val="accent2"/>
              </a:buClr>
              <a:buSzPct val="75000"/>
              <a:buFont typeface="Wingdings" panose="05000000000000000000" pitchFamily="2" charset="2"/>
              <a:buChar char="n"/>
              <a:defRPr sz="3200">
                <a:solidFill>
                  <a:schemeClr val="bg1"/>
                </a:solidFill>
                <a:latin typeface="Times New Roman" panose="02020603050405020304" pitchFamily="18" charset="0"/>
              </a:defRPr>
            </a:lvl1pPr>
            <a:lvl2pPr marL="742950" indent="-285750">
              <a:spcBef>
                <a:spcPct val="20000"/>
              </a:spcBef>
              <a:buClr>
                <a:schemeClr val="tx1"/>
              </a:buClr>
              <a:buSzPct val="75000"/>
              <a:buFont typeface="Wingdings" panose="05000000000000000000" pitchFamily="2" charset="2"/>
              <a:buChar char="n"/>
              <a:defRPr sz="2800">
                <a:solidFill>
                  <a:schemeClr val="bg1"/>
                </a:solidFill>
                <a:latin typeface="Times New Roman" panose="02020603050405020304" pitchFamily="18" charset="0"/>
              </a:defRPr>
            </a:lvl2pPr>
            <a:lvl3pPr marL="1143000" indent="-228600">
              <a:spcBef>
                <a:spcPct val="20000"/>
              </a:spcBef>
              <a:buClr>
                <a:schemeClr val="bg2"/>
              </a:buClr>
              <a:buSzPct val="75000"/>
              <a:buFont typeface="Wingdings" panose="05000000000000000000" pitchFamily="2" charset="2"/>
              <a:buChar char="n"/>
              <a:defRPr sz="2400">
                <a:solidFill>
                  <a:schemeClr val="bg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400">
                <a:solidFill>
                  <a:schemeClr val="bg1"/>
                </a:solidFill>
                <a:latin typeface="Times New Roman" panose="02020603050405020304" pitchFamily="18" charset="0"/>
              </a:defRPr>
            </a:lvl4pPr>
            <a:lvl5pPr marL="2057400" indent="-228600">
              <a:spcBef>
                <a:spcPct val="20000"/>
              </a:spcBef>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sz="2400">
                <a:solidFill>
                  <a:schemeClr val="bg1"/>
                </a:solidFill>
                <a:latin typeface="Times New Roman" panose="02020603050405020304" pitchFamily="18" charset="0"/>
              </a:defRPr>
            </a:lvl9pPr>
          </a:lstStyle>
          <a:p>
            <a:pPr>
              <a:spcBef>
                <a:spcPct val="0"/>
              </a:spcBef>
              <a:buClrTx/>
              <a:buSzTx/>
              <a:buFontTx/>
              <a:buNone/>
            </a:pPr>
            <a:fld id="{FE4BF790-0A0B-4A62-B3C5-8E2CDF5ACAC7}" type="slidenum">
              <a:rPr lang="en-AU" altLang="en-US" sz="2800">
                <a:latin typeface="Tahoma" panose="020B0604030504040204" pitchFamily="34" charset="0"/>
              </a:rPr>
              <a:pPr>
                <a:spcBef>
                  <a:spcPct val="0"/>
                </a:spcBef>
                <a:buClrTx/>
                <a:buSzTx/>
                <a:buFontTx/>
                <a:buNone/>
              </a:pPr>
              <a:t>99</a:t>
            </a:fld>
            <a:endParaRPr lang="en-AU" altLang="en-US" sz="2800">
              <a:latin typeface="Tahoma" panose="020B0604030504040204" pitchFamily="34" charset="0"/>
            </a:endParaRPr>
          </a:p>
        </p:txBody>
      </p:sp>
      <p:sp>
        <p:nvSpPr>
          <p:cNvPr id="125954" name="Rectangle 2">
            <a:extLst>
              <a:ext uri="{FF2B5EF4-FFF2-40B4-BE49-F238E27FC236}">
                <a16:creationId xmlns:a16="http://schemas.microsoft.com/office/drawing/2014/main" id="{C3B0ACE2-5464-AE65-8849-9738B28591DA}"/>
              </a:ext>
            </a:extLst>
          </p:cNvPr>
          <p:cNvSpPr>
            <a:spLocks noGrp="1" noChangeArrowheads="1"/>
          </p:cNvSpPr>
          <p:nvPr>
            <p:ph type="title"/>
          </p:nvPr>
        </p:nvSpPr>
        <p:spPr/>
        <p:txBody>
          <a:bodyPr/>
          <a:lstStyle/>
          <a:p>
            <a:pPr eaLnBrk="1" hangingPunct="1">
              <a:defRPr/>
            </a:pPr>
            <a:r>
              <a:rPr lang="en-US"/>
              <a:t>Verifying with Traceroute</a:t>
            </a:r>
            <a:endParaRPr lang="en-AU" sz="2800" i="1"/>
          </a:p>
        </p:txBody>
      </p:sp>
      <p:sp>
        <p:nvSpPr>
          <p:cNvPr id="57349" name="Rectangle 3">
            <a:extLst>
              <a:ext uri="{FF2B5EF4-FFF2-40B4-BE49-F238E27FC236}">
                <a16:creationId xmlns:a16="http://schemas.microsoft.com/office/drawing/2014/main" id="{9EC303F8-75D4-4D11-B4FF-74A7CEEBE7F4}"/>
              </a:ext>
            </a:extLst>
          </p:cNvPr>
          <p:cNvSpPr>
            <a:spLocks noGrp="1" noChangeArrowheads="1"/>
          </p:cNvSpPr>
          <p:nvPr>
            <p:ph type="body" idx="1"/>
          </p:nvPr>
        </p:nvSpPr>
        <p:spPr/>
        <p:txBody>
          <a:bodyPr/>
          <a:lstStyle/>
          <a:p>
            <a:pPr eaLnBrk="1" hangingPunct="1"/>
            <a:r>
              <a:rPr lang="en-US" altLang="en-US"/>
              <a:t>The Traceroute or Trace command is used to show the complete route from a source to a destination.</a:t>
            </a:r>
          </a:p>
          <a:p>
            <a:pPr eaLnBrk="1" hangingPunct="1"/>
            <a:r>
              <a:rPr lang="en-US" altLang="en-US"/>
              <a:t>Trace sends out probe packets one at a time to each router or switch in the path between the source &amp; the destination IP address entered.</a:t>
            </a:r>
            <a:endParaRPr lang="en-AU"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18437</TotalTime>
  <Words>11825</Words>
  <Application>Microsoft Office PowerPoint</Application>
  <PresentationFormat>Widescreen</PresentationFormat>
  <Paragraphs>913</Paragraphs>
  <Slides>143</Slides>
  <Notes>18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143</vt:i4>
      </vt:variant>
    </vt:vector>
  </HeadingPairs>
  <TitlesOfParts>
    <vt:vector size="160" baseType="lpstr">
      <vt:lpstr>ＭＳ Ｐゴシック</vt:lpstr>
      <vt:lpstr>ＭＳ Ｐゴシック</vt:lpstr>
      <vt:lpstr>游ゴシック</vt:lpstr>
      <vt:lpstr>-apple-system</vt:lpstr>
      <vt:lpstr>Aptos</vt:lpstr>
      <vt:lpstr>Aptos Display</vt:lpstr>
      <vt:lpstr>Arial</vt:lpstr>
      <vt:lpstr>Calibri</vt:lpstr>
      <vt:lpstr>Comic Sans MS</vt:lpstr>
      <vt:lpstr>Gill Sans MT</vt:lpstr>
      <vt:lpstr>Monotype Sorts</vt:lpstr>
      <vt:lpstr>Open Sans</vt:lpstr>
      <vt:lpstr>Tahoma</vt:lpstr>
      <vt:lpstr>Times New Roman</vt:lpstr>
      <vt:lpstr>Wingdings</vt:lpstr>
      <vt:lpstr>Office Theme</vt:lpstr>
      <vt:lpstr>Visio</vt:lpstr>
      <vt:lpstr>Network Security Basics</vt:lpstr>
      <vt:lpstr>PowerPoint Presentation</vt:lpstr>
      <vt:lpstr>HUB:</vt:lpstr>
      <vt:lpstr>Switch:</vt:lpstr>
      <vt:lpstr>Switch(Cont…)</vt:lpstr>
      <vt:lpstr>Switch (Cont…)</vt:lpstr>
      <vt:lpstr>Collision Domains:</vt:lpstr>
      <vt:lpstr>VLAN</vt:lpstr>
      <vt:lpstr>Router</vt:lpstr>
      <vt:lpstr>Load Balancer</vt:lpstr>
      <vt:lpstr>Load Balancer (Cont…)</vt:lpstr>
      <vt:lpstr>Load Balancing Technique (Active/Passive vs. Active/Active)</vt:lpstr>
      <vt:lpstr>Load Balancing Technique (DNS Round robin)</vt:lpstr>
      <vt:lpstr>Firewalls &amp; Proxy Servers</vt:lpstr>
      <vt:lpstr>Self-Study</vt:lpstr>
      <vt:lpstr>Cabling A brief journey towards network wiring</vt:lpstr>
      <vt:lpstr>The Importance of Reliable Cabling</vt:lpstr>
      <vt:lpstr>The Cost of Poor Cabling</vt:lpstr>
      <vt:lpstr>Cabling and the Need for Speed</vt:lpstr>
      <vt:lpstr>Cont…</vt:lpstr>
      <vt:lpstr>Types of Communication Media</vt:lpstr>
      <vt:lpstr>Twisted-Pair Cable</vt:lpstr>
      <vt:lpstr>Unshielded Twisted Pair (UTP)</vt:lpstr>
      <vt:lpstr>Cont..</vt:lpstr>
      <vt:lpstr>Shielded Twisted Pair (STP)</vt:lpstr>
      <vt:lpstr>Cont….</vt:lpstr>
      <vt:lpstr>Screened Twisted Pair (ScTP)</vt:lpstr>
      <vt:lpstr>Cont…</vt:lpstr>
      <vt:lpstr>Not All UTP Is Created Equal!</vt:lpstr>
      <vt:lpstr>Cont…</vt:lpstr>
      <vt:lpstr>Cont….</vt:lpstr>
      <vt:lpstr>Cont….</vt:lpstr>
      <vt:lpstr>Cont…</vt:lpstr>
      <vt:lpstr>Cont….</vt:lpstr>
      <vt:lpstr>Coaxial Cable</vt:lpstr>
      <vt:lpstr>Optical-Fiber Cable</vt:lpstr>
      <vt:lpstr>Structured Cabling Infrastructure</vt:lpstr>
      <vt:lpstr>I/O &amp; Faceplates</vt:lpstr>
      <vt:lpstr>Patch Panel</vt:lpstr>
      <vt:lpstr>Patch Cord &amp; UTP Connectors</vt:lpstr>
      <vt:lpstr>Color Codes</vt:lpstr>
      <vt:lpstr>Cutting, Striping &amp; Crimping Tools</vt:lpstr>
      <vt:lpstr>Punching Tool</vt:lpstr>
      <vt:lpstr>Making Cables</vt:lpstr>
      <vt:lpstr>Wire Testing Equipment</vt:lpstr>
      <vt:lpstr>Cabling Rules</vt:lpstr>
      <vt:lpstr>STRAIGHT THROUGH AND CROSSOVER WIRING</vt:lpstr>
      <vt:lpstr>STRAIGHT THROUGH WIRING</vt:lpstr>
      <vt:lpstr>CROSSOVER WIRING</vt:lpstr>
      <vt:lpstr>What Is Straight Through Cable?</vt:lpstr>
      <vt:lpstr>What Is Crossover Cable?</vt:lpstr>
      <vt:lpstr>RJ45 connector</vt:lpstr>
      <vt:lpstr>Making connections - Tools</vt:lpstr>
      <vt:lpstr>IP Addressing</vt:lpstr>
      <vt:lpstr>Purpose of an IP address </vt:lpstr>
      <vt:lpstr>Purpose of an IP Address</vt:lpstr>
      <vt:lpstr>IP Address Allocation</vt:lpstr>
      <vt:lpstr>IP Address Classes</vt:lpstr>
      <vt:lpstr>IP Address Classes (Cont.)</vt:lpstr>
      <vt:lpstr>IP Address Classes (Cont.)</vt:lpstr>
      <vt:lpstr>Are You the Host or the Network?</vt:lpstr>
      <vt:lpstr>Are You the Host or the Network? (Cont.) </vt:lpstr>
      <vt:lpstr>Class A Addresses</vt:lpstr>
      <vt:lpstr>Class A Addresses (Cont.)</vt:lpstr>
      <vt:lpstr>Class A Addresses (Cont.)</vt:lpstr>
      <vt:lpstr>Class B IP Addresses </vt:lpstr>
      <vt:lpstr>Class B IP Addresses (Cont.)</vt:lpstr>
      <vt:lpstr>Class C IP Addresses</vt:lpstr>
      <vt:lpstr>Class C IP Addresses (Cont.)</vt:lpstr>
      <vt:lpstr>Special Addresses </vt:lpstr>
      <vt:lpstr>Special Addresses (Cont.)</vt:lpstr>
      <vt:lpstr>Special Addresses (Cont.)</vt:lpstr>
      <vt:lpstr>Special Addresses (Cont.)</vt:lpstr>
      <vt:lpstr>Network Masks</vt:lpstr>
      <vt:lpstr>Subnet Mask</vt:lpstr>
      <vt:lpstr>Subnet Mask (Cont.)</vt:lpstr>
      <vt:lpstr>Subnet Mask (Cont.)</vt:lpstr>
      <vt:lpstr>Subnet Mask (Cont.)</vt:lpstr>
      <vt:lpstr>Subnet Mask (Cont.)</vt:lpstr>
      <vt:lpstr>Boolean Algebra</vt:lpstr>
      <vt:lpstr>Boolean Algebra (Cont.)</vt:lpstr>
      <vt:lpstr>Default Standard Subnet Masks</vt:lpstr>
      <vt:lpstr>Classless Addressing</vt:lpstr>
      <vt:lpstr>Forwarding</vt:lpstr>
      <vt:lpstr>A Trial Separation</vt:lpstr>
      <vt:lpstr>A Trial Separation (Cont.)</vt:lpstr>
      <vt:lpstr>A Trial Separation (Cont.)</vt:lpstr>
      <vt:lpstr>A Trial Separation (Cont.)</vt:lpstr>
      <vt:lpstr>A Trial Separation (Cont.)</vt:lpstr>
      <vt:lpstr>Routing IP Addresses</vt:lpstr>
      <vt:lpstr>Routing IP Addresses (Cont.)</vt:lpstr>
      <vt:lpstr>Configuring an IP Address</vt:lpstr>
      <vt:lpstr>Configuring an IP Address (Cont.)</vt:lpstr>
      <vt:lpstr>Verifying an IP Address</vt:lpstr>
      <vt:lpstr>Verifying with Telnet</vt:lpstr>
      <vt:lpstr>Verifying with Telnet (Cont.)</vt:lpstr>
      <vt:lpstr>Verifying with PING</vt:lpstr>
      <vt:lpstr>Verifying with PING (Cont.)</vt:lpstr>
      <vt:lpstr>Verifying with Traceroute</vt:lpstr>
      <vt:lpstr>Verifying with Traceroute (Cont.)</vt:lpstr>
      <vt:lpstr>Verifying with Traceroute (Cont.)</vt:lpstr>
      <vt:lpstr>Verifying with Traceroute (Cont.)</vt:lpstr>
      <vt:lpstr>Transport Layer Protocol</vt:lpstr>
      <vt:lpstr>Transport services and protocols</vt:lpstr>
      <vt:lpstr>Transport vs. network layer</vt:lpstr>
      <vt:lpstr>Internet transport-layer protocols</vt:lpstr>
      <vt:lpstr>UDP: User Datagram Protocol</vt:lpstr>
      <vt:lpstr>The reasons of choosing UDP over TCP</vt:lpstr>
      <vt:lpstr>The reasons of choosing UDP over TCP(Cont..)</vt:lpstr>
      <vt:lpstr>The TCP Connection</vt:lpstr>
      <vt:lpstr>How TCP Works</vt:lpstr>
      <vt:lpstr>TCP Segment Structure</vt:lpstr>
      <vt:lpstr>TCP Segment Structure (Cont…)</vt:lpstr>
      <vt:lpstr>TCP Segment Structure (Cont…)</vt:lpstr>
      <vt:lpstr>Sequence Numbers and Acknowledgment Numbers </vt:lpstr>
      <vt:lpstr>Cont…</vt:lpstr>
      <vt:lpstr>TCP seq. numbers, ACKs</vt:lpstr>
      <vt:lpstr>Application Layer Protocols</vt:lpstr>
      <vt:lpstr>HTTP &amp; HTTPS</vt:lpstr>
      <vt:lpstr>PowerPoint Presentation</vt:lpstr>
      <vt:lpstr>DNS</vt:lpstr>
      <vt:lpstr>SMTP, POP3 &amp; IMAP4</vt:lpstr>
      <vt:lpstr>SMTP, POP3 &amp; IMAP4(Cont..)</vt:lpstr>
      <vt:lpstr>SNMP</vt:lpstr>
      <vt:lpstr>SNMP(Cont…)</vt:lpstr>
      <vt:lpstr>FTP</vt:lpstr>
      <vt:lpstr>TFTP</vt:lpstr>
      <vt:lpstr>SFTP</vt:lpstr>
      <vt:lpstr>Telnet</vt:lpstr>
      <vt:lpstr>SSH</vt:lpstr>
      <vt:lpstr>SCP</vt:lpstr>
      <vt:lpstr>NTP</vt:lpstr>
      <vt:lpstr>NetBIOS</vt:lpstr>
      <vt:lpstr>PowerPoint Presentation</vt:lpstr>
      <vt:lpstr>PowerPoint Presentation</vt:lpstr>
      <vt:lpstr>Network Security Best Practices</vt:lpstr>
      <vt:lpstr>PowerPoint Presentation</vt:lpstr>
      <vt:lpstr>PowerPoint Presentation</vt:lpstr>
      <vt:lpstr>PowerPoint Presentation</vt:lpstr>
      <vt:lpstr>Cables and Protocol Usage</vt:lpstr>
      <vt:lpstr>Cable Usages</vt:lpstr>
      <vt:lpstr>PowerPoint Presentation</vt:lpstr>
      <vt:lpstr>Protocol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 Basics</dc:title>
  <dc:creator>Risala Khan</dc:creator>
  <cp:lastModifiedBy>MN</cp:lastModifiedBy>
  <cp:revision>47</cp:revision>
  <dcterms:created xsi:type="dcterms:W3CDTF">2024-06-27T12:03:40Z</dcterms:created>
  <dcterms:modified xsi:type="dcterms:W3CDTF">2024-09-19T12:43:07Z</dcterms:modified>
</cp:coreProperties>
</file>